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61" r:id="rId3"/>
    <p:sldId id="259" r:id="rId4"/>
    <p:sldId id="263" r:id="rId5"/>
    <p:sldId id="258" r:id="rId6"/>
    <p:sldId id="267" r:id="rId7"/>
    <p:sldId id="270" r:id="rId8"/>
    <p:sldId id="272" r:id="rId9"/>
    <p:sldId id="278" r:id="rId10"/>
    <p:sldId id="273" r:id="rId11"/>
    <p:sldId id="279" r:id="rId12"/>
    <p:sldId id="280" r:id="rId13"/>
    <p:sldId id="281" r:id="rId14"/>
    <p:sldId id="268" r:id="rId15"/>
    <p:sldId id="265" r:id="rId16"/>
    <p:sldId id="296" r:id="rId17"/>
    <p:sldId id="282" r:id="rId18"/>
    <p:sldId id="284" r:id="rId19"/>
    <p:sldId id="283" r:id="rId20"/>
    <p:sldId id="285" r:id="rId21"/>
    <p:sldId id="266" r:id="rId22"/>
    <p:sldId id="288" r:id="rId23"/>
    <p:sldId id="286" r:id="rId24"/>
    <p:sldId id="287" r:id="rId25"/>
    <p:sldId id="289" r:id="rId26"/>
    <p:sldId id="291" r:id="rId27"/>
    <p:sldId id="290" r:id="rId28"/>
    <p:sldId id="292" r:id="rId29"/>
    <p:sldId id="293" r:id="rId30"/>
    <p:sldId id="297" r:id="rId31"/>
    <p:sldId id="295" r:id="rId32"/>
    <p:sldId id="294" r:id="rId3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2" autoAdjust="0"/>
    <p:restoredTop sz="67925" autoAdjust="0"/>
  </p:normalViewPr>
  <p:slideViewPr>
    <p:cSldViewPr>
      <p:cViewPr varScale="1">
        <p:scale>
          <a:sx n="48" d="100"/>
          <a:sy n="48" d="100"/>
        </p:scale>
        <p:origin x="1818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4DED6-46ED-4123-8CE0-E92FBCEF86D6}" type="datetimeFigureOut">
              <a:rPr lang="hu-HU" smtClean="0"/>
              <a:t>2025. 08. 28.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52CCA-41B8-4B75-9693-CA793D72BC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715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8854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13FD4-10B2-2D2F-DFB0-9B80EB449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4E7B3C1F-A69A-247A-AC97-B2A4B9011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3C03364-3AC7-5145-2812-718CBBC5A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35FFA8B-0927-0CEF-3C86-0FA4F6EEE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8542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291E9-C600-1308-0C1B-FB13283E5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D47E911-818A-AB1F-91BF-AF6A197734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0A08A643-4F8E-2FA9-DB18-014A8FC11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8D006D3-DDE5-8A4D-EAE8-6AFBFCC11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4329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E0D0A-F974-F629-3A11-8FC42F29F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B8B5ACF-74DF-C779-A73E-F87CB5FAD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2E3012E-04B9-9C0E-3864-6C0A2C564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FFEA6EA-1288-E3E8-249F-C8A6362F0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2715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67112-1A1E-CAE2-22C5-5E3C149E3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2704FF6-04FA-C5A8-0126-3DBD6B9E1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0F913B9-AC8D-D832-8908-F77251A19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0E687E0-0DFF-4A29-76F1-C5B8E2F6B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0948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911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06249-5D8F-6490-FF24-8FAE8CB94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5482165-8A3E-92F6-4A98-7E6106D6D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BA2B43C-8F61-7FCB-B9C5-5D8785CFC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16B355B-DF25-023B-CF32-37CBECB43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1984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0041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3599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9DF5C-FB7F-867C-D2EE-5B138AF14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1399392-8F43-443F-95A3-C3AF5123B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0B4161C-BFF6-5000-5EB8-DEA20C3CD2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3386C80-2D74-458F-C601-C3E397523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0132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626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0962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9B72A-910C-2022-5D20-67E68EC74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1E43149-79E4-4657-3F33-C44422CA7B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885B954-76EA-71F3-001A-9078B8D9E5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43A7062-F5A2-BBC9-1081-BAA0499BD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622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C90ED-7A5A-3DB5-8C8E-E21A81C32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F4B21810-84C3-DBA5-929B-885858D11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C3ACD85-A2A9-0057-28E8-2BD3E6C36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0BDE42F-FBAE-5940-2737-4FFF41A0C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3415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6202C-D565-838B-6A55-744250AC1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3900159-78DD-D18F-D475-D649C8D26D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1128F3E-4A59-3F59-75E6-DEF91D536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67FDB03-B93E-6D15-8298-0AD73F587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9521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A517E-BA44-67B0-33E6-E697F5C8C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1A74D5A-0AD3-D1A7-8FF1-ECD295495B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BFEF845C-F969-88FE-7050-98D30149D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D824A8E-EBBB-25F2-3D52-4C81B977C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9026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6480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6456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320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6E8B8-FF04-850B-07CC-C7A83E877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1DF7F7E-FD1A-127A-36AC-2C4C5764F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21834AA-17E4-C38C-D7D0-2B9EF8C0F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9A96CB7-810C-9D4B-0DBD-8F833C25B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7681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908F4-B474-D93E-B99F-9E18420DE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0ADDEF2-5A87-25FD-08D8-7FF89A62F5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6AE40ED7-E189-CAA1-EE0A-8450885E3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2000C50-5540-C1BF-7582-A5B826849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6307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3E38-2A69-35B4-8B39-F7B111F8D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4FA3D52-BE85-4DB5-3069-0D6E2D0D2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B480122-B733-8D96-39A9-5A37DA9FE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E7B92AB-2B53-2BF9-AABC-0F847A059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6023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2696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356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92700" y="1489234"/>
            <a:ext cx="3176270" cy="81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webp"/><Relationship Id="rId5" Type="http://schemas.openxmlformats.org/officeDocument/2006/relationships/image" Target="../media/image19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487CABE3-9088-A7A1-B064-6E217AF0F6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0" y="397"/>
            <a:ext cx="20085500" cy="1130855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CE1A249-17A2-2460-CBE2-37508A4E55F1}"/>
              </a:ext>
            </a:extLst>
          </p:cNvPr>
          <p:cNvSpPr txBox="1"/>
          <p:nvPr/>
        </p:nvSpPr>
        <p:spPr>
          <a:xfrm>
            <a:off x="1195066" y="3422427"/>
            <a:ext cx="12877800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5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MESÉK, ÍZEK ÉS HAGYOMÁNYOK</a:t>
            </a:r>
          </a:p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Betekintés négy helyi örökségbe </a:t>
            </a:r>
          </a:p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ROHU 00073-4TT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24702-D6C7-EDF5-F4A2-CE6BF3BAE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ACE4E6A-4F5D-EF99-8291-7D9E16399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B8665E-8EF7-087B-38BC-612CE9D747CA}"/>
              </a:ext>
            </a:extLst>
          </p:cNvPr>
          <p:cNvSpPr txBox="1"/>
          <p:nvPr/>
        </p:nvSpPr>
        <p:spPr>
          <a:xfrm>
            <a:off x="1843138" y="1838251"/>
            <a:ext cx="16489832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just"/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1BAA66E-4E44-69EE-CB9F-AD1DD48A22F5}"/>
              </a:ext>
            </a:extLst>
          </p:cNvPr>
          <p:cNvSpPr txBox="1"/>
          <p:nvPr/>
        </p:nvSpPr>
        <p:spPr>
          <a:xfrm>
            <a:off x="1771130" y="1622228"/>
            <a:ext cx="16489832" cy="923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hu-HU" sz="5400" dirty="0"/>
              <a:t>A betyáros ősrégi étel a Sárrétről. Pásztorok, betyárok főzték. 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hu-HU" sz="5400" dirty="0"/>
              <a:t>Rokona a Hortobágyon ismert slambucnak (</a:t>
            </a:r>
            <a:r>
              <a:rPr lang="hu-HU" sz="5400" dirty="0" err="1"/>
              <a:t>öhönnek</a:t>
            </a:r>
            <a:r>
              <a:rPr lang="hu-HU" sz="5400" dirty="0"/>
              <a:t>). </a:t>
            </a:r>
            <a:r>
              <a:rPr lang="hu-HU" sz="5400" b="1" dirty="0"/>
              <a:t> 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hu-HU" sz="5400" dirty="0"/>
              <a:t>Elsősorban bográcsos étel. 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hu-HU" sz="5400" dirty="0"/>
              <a:t>Fontos hozzá a jó minőségű házi szalonna. 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hu-HU" sz="5400" dirty="0"/>
              <a:t>Az igazi betyároshoz csakis a házi lebbencstészta alkalmas. 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hu-HU" sz="5400" dirty="0"/>
              <a:t>Nemrégiben a közeli Puszta csárda étlapján is szerepelt.</a:t>
            </a:r>
            <a:r>
              <a:rPr lang="hu-HU" sz="1800" dirty="0"/>
              <a:t>. 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hu-HU" sz="5400" dirty="0"/>
              <a:t>Manapság igazi „parti-étel”. </a:t>
            </a:r>
          </a:p>
        </p:txBody>
      </p:sp>
    </p:spTree>
    <p:extLst>
      <p:ext uri="{BB962C8B-B14F-4D97-AF65-F5344CB8AC3E}">
        <p14:creationId xmlns:p14="http://schemas.microsoft.com/office/powerpoint/2010/main" val="1901404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02180-18C1-F7B9-FE2E-C64DB47DB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FE386C1-9C9E-5FA7-7882-4501DC624C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9B1FF-D37A-A3E3-2B73-1F85F654F0E3}"/>
              </a:ext>
            </a:extLst>
          </p:cNvPr>
          <p:cNvSpPr txBox="1"/>
          <p:nvPr/>
        </p:nvSpPr>
        <p:spPr>
          <a:xfrm>
            <a:off x="1843138" y="1838251"/>
            <a:ext cx="16489832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just"/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E1F402E-AE2E-6DD8-0530-A3CCA821A0AE}"/>
              </a:ext>
            </a:extLst>
          </p:cNvPr>
          <p:cNvSpPr txBox="1"/>
          <p:nvPr/>
        </p:nvSpPr>
        <p:spPr>
          <a:xfrm>
            <a:off x="1771130" y="686123"/>
            <a:ext cx="17281920" cy="9694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800" b="1" dirty="0"/>
              <a:t>Egyik népszerű – hagyományőrző – szakácsnőnk receptje:</a:t>
            </a:r>
            <a:r>
              <a:rPr lang="hu-HU" sz="4800" dirty="0"/>
              <a:t>  </a:t>
            </a:r>
          </a:p>
          <a:p>
            <a:r>
              <a:rPr lang="hu-HU" sz="4800" b="1" dirty="0"/>
              <a:t>Hozzávalók 30 főre: </a:t>
            </a:r>
          </a:p>
          <a:p>
            <a:pPr lvl="0"/>
            <a:r>
              <a:rPr lang="hu-HU" sz="4800" dirty="0"/>
              <a:t>	tört lebbencs 		  					3,5 kg </a:t>
            </a:r>
          </a:p>
          <a:p>
            <a:pPr lvl="0"/>
            <a:r>
              <a:rPr lang="hu-HU" sz="4800" dirty="0"/>
              <a:t>	füstölt húsos (kolozsvári) szalonna 	1 kg </a:t>
            </a:r>
          </a:p>
          <a:p>
            <a:pPr lvl="0"/>
            <a:r>
              <a:rPr lang="hu-HU" sz="4800" dirty="0"/>
              <a:t>	zsír 										80 dkg </a:t>
            </a:r>
          </a:p>
          <a:p>
            <a:pPr lvl="0"/>
            <a:r>
              <a:rPr lang="hu-HU" sz="4800" dirty="0"/>
              <a:t>	só 											40 dkg </a:t>
            </a:r>
          </a:p>
          <a:p>
            <a:pPr lvl="0"/>
            <a:r>
              <a:rPr lang="hu-HU" sz="4800" dirty="0"/>
              <a:t>	paprika 									4 dkg </a:t>
            </a:r>
          </a:p>
          <a:p>
            <a:pPr lvl="0"/>
            <a:r>
              <a:rPr lang="hu-HU" sz="4800" dirty="0"/>
              <a:t>     csípős paprika 							ízlés szerint </a:t>
            </a:r>
          </a:p>
          <a:p>
            <a:pPr lvl="0"/>
            <a:r>
              <a:rPr lang="hu-HU" sz="4800" dirty="0"/>
              <a:t>	vöröshagyma 							1,2 kg </a:t>
            </a:r>
          </a:p>
          <a:p>
            <a:pPr lvl="0"/>
            <a:r>
              <a:rPr lang="hu-HU" sz="4800" dirty="0"/>
              <a:t>	fokhagyma 								1 fej </a:t>
            </a:r>
          </a:p>
          <a:p>
            <a:pPr lvl="0"/>
            <a:r>
              <a:rPr lang="hu-HU" sz="4800" dirty="0"/>
              <a:t>	paradicsom vagy lecsó 					3-4 db / 1 üveg </a:t>
            </a:r>
          </a:p>
          <a:p>
            <a:pPr lvl="0"/>
            <a:r>
              <a:rPr lang="hu-HU" sz="4800" dirty="0"/>
              <a:t>	zöldpaprika 								2 db </a:t>
            </a:r>
          </a:p>
          <a:p>
            <a:pPr lvl="0"/>
            <a:r>
              <a:rPr lang="hu-HU" sz="4800" dirty="0"/>
              <a:t>	burgonya 									5 kg 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2863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A22C6-4F85-3281-8D61-4A7666B48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177F42-5396-3887-8B4F-EBF8385BE1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98DA5E-13C6-8D9D-84A9-8011590B6658}"/>
              </a:ext>
            </a:extLst>
          </p:cNvPr>
          <p:cNvSpPr txBox="1"/>
          <p:nvPr/>
        </p:nvSpPr>
        <p:spPr>
          <a:xfrm>
            <a:off x="1843138" y="1838251"/>
            <a:ext cx="16489832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just"/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0A4D8F2-4B7E-6309-A00F-7C737078C3C0}"/>
              </a:ext>
            </a:extLst>
          </p:cNvPr>
          <p:cNvSpPr txBox="1"/>
          <p:nvPr/>
        </p:nvSpPr>
        <p:spPr>
          <a:xfrm>
            <a:off x="1447094" y="1478211"/>
            <a:ext cx="17281920" cy="10248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800" b="1" dirty="0"/>
              <a:t>Elkészítése: </a:t>
            </a:r>
          </a:p>
          <a:p>
            <a:pPr lvl="0" algn="just"/>
            <a:r>
              <a:rPr lang="hu-HU" sz="4400" dirty="0"/>
              <a:t>1. </a:t>
            </a:r>
            <a:r>
              <a:rPr lang="hu-HU" sz="4400" b="1" dirty="0"/>
              <a:t>Megtisztítjuk a krumplit</a:t>
            </a:r>
            <a:r>
              <a:rPr lang="hu-HU" sz="4400" dirty="0"/>
              <a:t>, negyedbe, majd egyforma </a:t>
            </a:r>
            <a:r>
              <a:rPr lang="hu-HU" sz="4400" b="1" dirty="0"/>
              <a:t>vékony szeletekre vágjuk</a:t>
            </a:r>
            <a:r>
              <a:rPr lang="hu-HU" sz="4400" dirty="0"/>
              <a:t>. </a:t>
            </a:r>
          </a:p>
          <a:p>
            <a:pPr lvl="0" algn="just"/>
            <a:r>
              <a:rPr lang="hu-HU" sz="4400" dirty="0"/>
              <a:t>2. Kicsi kockákra vágjuk </a:t>
            </a:r>
            <a:r>
              <a:rPr lang="hu-HU" sz="4400" b="1" dirty="0"/>
              <a:t>a füstölt, húsos </a:t>
            </a:r>
            <a:r>
              <a:rPr lang="hu-HU" sz="4400" b="1" dirty="0" smtClean="0"/>
              <a:t>(*kolozsvári</a:t>
            </a:r>
            <a:r>
              <a:rPr lang="hu-HU" sz="4400" b="1" dirty="0"/>
              <a:t>) szalonnát</a:t>
            </a:r>
            <a:r>
              <a:rPr lang="hu-HU" sz="4400" dirty="0"/>
              <a:t>. jó tűznél beletesszük a bográcsba az evőkanálnyi zsírral együtt, és </a:t>
            </a:r>
            <a:r>
              <a:rPr lang="hu-HU" sz="4400" b="1" dirty="0"/>
              <a:t>ropogósra pirítjuk</a:t>
            </a:r>
            <a:r>
              <a:rPr lang="hu-HU" sz="4400" dirty="0"/>
              <a:t>. A pörcöket kivesszük a bográcsból, félretesszük.</a:t>
            </a:r>
          </a:p>
          <a:p>
            <a:pPr lvl="0" algn="just"/>
            <a:r>
              <a:rPr lang="hu-HU" sz="4400" dirty="0"/>
              <a:t>3. Az edényben maradt zsírra rászórjuk </a:t>
            </a:r>
            <a:r>
              <a:rPr lang="hu-HU" sz="4400" b="1" dirty="0"/>
              <a:t>a darabokra tört házi lebbencstésztát</a:t>
            </a:r>
            <a:r>
              <a:rPr lang="hu-HU" sz="4400" dirty="0"/>
              <a:t>, és kevergetve </a:t>
            </a:r>
            <a:r>
              <a:rPr lang="hu-HU" sz="4400" b="1" dirty="0"/>
              <a:t>barnára pirítjuk</a:t>
            </a:r>
            <a:r>
              <a:rPr lang="hu-HU" sz="4400" dirty="0"/>
              <a:t>. </a:t>
            </a:r>
            <a:r>
              <a:rPr lang="hu-HU" sz="4400" dirty="0" smtClean="0"/>
              <a:t>(*Ha </a:t>
            </a:r>
            <a:r>
              <a:rPr lang="hu-HU" sz="4400" dirty="0"/>
              <a:t>a lebbencset kissé megszórjuk sóval, hólyagosabb lesz.) </a:t>
            </a:r>
          </a:p>
          <a:p>
            <a:pPr lvl="0" algn="just"/>
            <a:r>
              <a:rPr lang="hu-HU" sz="4400" dirty="0"/>
              <a:t>4. Állandó keveréssel </a:t>
            </a:r>
            <a:r>
              <a:rPr lang="hu-HU" sz="4400" b="1" dirty="0"/>
              <a:t>hozzáadjuk a</a:t>
            </a:r>
            <a:r>
              <a:rPr lang="hu-HU" sz="4400" dirty="0"/>
              <a:t> megtisztított, hajszálvékonyra vágott </a:t>
            </a:r>
            <a:r>
              <a:rPr lang="hu-HU" sz="4400" b="1" dirty="0"/>
              <a:t>vöröshagymát és fokhagymát</a:t>
            </a:r>
            <a:r>
              <a:rPr lang="hu-HU" sz="4400" dirty="0"/>
              <a:t>, majd pár perc múlva </a:t>
            </a:r>
            <a:r>
              <a:rPr lang="hu-HU" sz="4400" b="1" dirty="0"/>
              <a:t>a felaprított paprikát </a:t>
            </a:r>
            <a:r>
              <a:rPr lang="hu-HU" sz="4400" dirty="0"/>
              <a:t>és </a:t>
            </a:r>
            <a:r>
              <a:rPr lang="hu-HU" sz="4400" b="1" dirty="0"/>
              <a:t>paradicsomot (lecsót)</a:t>
            </a:r>
            <a:r>
              <a:rPr lang="hu-HU" sz="4400" dirty="0"/>
              <a:t> is. Visszatesszük a ropogósra sült szalonnakockákat.</a:t>
            </a:r>
          </a:p>
          <a:p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338117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6D44-AB5E-B34C-8E48-56C626916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E9D1201-EA4D-DE74-C408-620358E7E7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CA3643-8A54-4275-745F-1E2175ECCCB8}"/>
              </a:ext>
            </a:extLst>
          </p:cNvPr>
          <p:cNvSpPr txBox="1"/>
          <p:nvPr/>
        </p:nvSpPr>
        <p:spPr>
          <a:xfrm>
            <a:off x="1843138" y="1838251"/>
            <a:ext cx="16489832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just"/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221B1BA-13E9-8D6C-B245-FFFC338D8B8B}"/>
              </a:ext>
            </a:extLst>
          </p:cNvPr>
          <p:cNvSpPr txBox="1"/>
          <p:nvPr/>
        </p:nvSpPr>
        <p:spPr>
          <a:xfrm>
            <a:off x="1447094" y="1478211"/>
            <a:ext cx="17281920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800" b="1" dirty="0"/>
              <a:t>Elkészítése, folytatás: </a:t>
            </a:r>
          </a:p>
          <a:p>
            <a:pPr algn="just"/>
            <a:r>
              <a:rPr lang="hu-HU" sz="4800" dirty="0"/>
              <a:t>5. A </a:t>
            </a:r>
            <a:r>
              <a:rPr lang="hu-HU" sz="4800" b="1" dirty="0"/>
              <a:t>krumplit is a bográcsba </a:t>
            </a:r>
            <a:r>
              <a:rPr lang="hu-HU" sz="4800" dirty="0"/>
              <a:t>tesszük.  </a:t>
            </a:r>
          </a:p>
          <a:p>
            <a:pPr lvl="0" algn="just"/>
            <a:r>
              <a:rPr lang="hu-HU" sz="4400" dirty="0"/>
              <a:t>6. </a:t>
            </a:r>
            <a:r>
              <a:rPr lang="hu-HU" sz="4400" b="1" dirty="0"/>
              <a:t>Vízzel felöntjük. </a:t>
            </a:r>
            <a:r>
              <a:rPr lang="hu-HU" sz="4400" dirty="0"/>
              <a:t>(*Ha meleg vízzel öntjük fel, a tészta tartása jobb lesz.) Annyi vizet öntünk rá, hogy éppen ellepje. </a:t>
            </a:r>
          </a:p>
          <a:p>
            <a:pPr lvl="0" algn="just"/>
            <a:r>
              <a:rPr lang="hu-HU" sz="4400" dirty="0"/>
              <a:t>7. Rászórjuk a fűszereket: </a:t>
            </a:r>
            <a:r>
              <a:rPr lang="hu-HU" sz="4400" b="1" dirty="0"/>
              <a:t>sózzuk és borsozzuk</a:t>
            </a:r>
            <a:r>
              <a:rPr lang="hu-HU" sz="4400" dirty="0"/>
              <a:t>. </a:t>
            </a:r>
          </a:p>
          <a:p>
            <a:pPr lvl="0" algn="just"/>
            <a:r>
              <a:rPr lang="hu-HU" sz="4400" dirty="0"/>
              <a:t>Fontos: Nem szabad kevergetni, mindig csak rázogatjuk a bográcsot, óvatosan alányúlva forgatjuk, így nem törik össze sem a tészta, sem a krumpli.</a:t>
            </a:r>
          </a:p>
          <a:p>
            <a:pPr lvl="0" algn="just"/>
            <a:r>
              <a:rPr lang="hu-HU" sz="4400" dirty="0"/>
              <a:t>8. Körülbelül húsz percig főzzük, míg a tészta és a krumpli is megpuhul. </a:t>
            </a:r>
          </a:p>
          <a:p>
            <a:pPr lvl="0" algn="just"/>
            <a:r>
              <a:rPr lang="hu-HU" sz="4400" dirty="0"/>
              <a:t>9. Ha szinte kész, érdemes lefedve kicsit állni hagyni a tálalás előtt. </a:t>
            </a:r>
          </a:p>
          <a:p>
            <a:pPr lvl="0" algn="just"/>
            <a:r>
              <a:rPr lang="hu-HU" sz="4400" dirty="0"/>
              <a:t>10. Házi savanyúságot és friss kenyeret adunk mellé.</a:t>
            </a:r>
          </a:p>
          <a:p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819158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C5462B-226C-23C5-524D-E33EA93F35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8EE5F21-FE99-59ED-F7B0-D6871D028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4" y="2650657"/>
            <a:ext cx="4506026" cy="600803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CB93B74-73F5-6B69-0317-40E65E882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20" y="-70785"/>
            <a:ext cx="4841439" cy="860700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5953238-8E7E-14C0-99E8-EDCD5BA199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4"/>
          <a:stretch>
            <a:fillRect/>
          </a:stretch>
        </p:blipFill>
        <p:spPr>
          <a:xfrm>
            <a:off x="14074811" y="2650656"/>
            <a:ext cx="5412785" cy="630668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86CC64E-F53E-4DB4-8372-4A534F9D59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018" y="-70785"/>
            <a:ext cx="4817071" cy="642276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C2515D3-0B2E-4DE7-F9C9-9EB12829FE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5"/>
          <a:stretch>
            <a:fillRect/>
          </a:stretch>
        </p:blipFill>
        <p:spPr>
          <a:xfrm>
            <a:off x="4943318" y="5869297"/>
            <a:ext cx="10173681" cy="514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78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EFD9A3C-E810-CD9C-DE6F-42E7FA1769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5AA1FB-9B62-E77E-8E53-A3900C7A7FCC}"/>
              </a:ext>
            </a:extLst>
          </p:cNvPr>
          <p:cNvSpPr txBox="1"/>
          <p:nvPr/>
        </p:nvSpPr>
        <p:spPr>
          <a:xfrm>
            <a:off x="4702498" y="1838251"/>
            <a:ext cx="8245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csigatészta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B1F1834-3967-47DE-E4B9-E0EB3BB53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66" y="5546777"/>
            <a:ext cx="6981825" cy="503872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88A108C-6D4F-7FB7-5C31-AEEB43A37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38" y="4045005"/>
            <a:ext cx="8245152" cy="618386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237D5C3-B463-51EA-BB76-760A783642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8" b="13333"/>
          <a:stretch>
            <a:fillRect/>
          </a:stretch>
        </p:blipFill>
        <p:spPr bwMode="auto">
          <a:xfrm>
            <a:off x="12912580" y="1131507"/>
            <a:ext cx="6382568" cy="8830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B984E-554A-B644-C430-759671C09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02F073E-F11E-0AE7-2B88-1E18B3A336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573F37-2444-4BE1-C93C-20CF0126BA00}"/>
              </a:ext>
            </a:extLst>
          </p:cNvPr>
          <p:cNvSpPr txBox="1"/>
          <p:nvPr/>
        </p:nvSpPr>
        <p:spPr>
          <a:xfrm>
            <a:off x="1843138" y="1838251"/>
            <a:ext cx="16489832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just"/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8DD2B0E-8B39-2152-5EC5-0E86B050B8F8}"/>
              </a:ext>
            </a:extLst>
          </p:cNvPr>
          <p:cNvSpPr txBox="1"/>
          <p:nvPr/>
        </p:nvSpPr>
        <p:spPr>
          <a:xfrm>
            <a:off x="1447094" y="1478211"/>
            <a:ext cx="1728192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hu-HU" sz="13800" dirty="0"/>
          </a:p>
        </p:txBody>
      </p:sp>
      <p:pic>
        <p:nvPicPr>
          <p:cNvPr id="3074" name="Picture 2" descr="Lehet, hogy egy kép erről: 6 ember és tészta">
            <a:extLst>
              <a:ext uri="{FF2B5EF4-FFF2-40B4-BE49-F238E27FC236}">
                <a16:creationId xmlns:a16="http://schemas.microsoft.com/office/drawing/2014/main" id="{8595AFEF-FDD4-F473-95E5-0F45E06BA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0" b="28518"/>
          <a:stretch>
            <a:fillRect/>
          </a:stretch>
        </p:blipFill>
        <p:spPr bwMode="auto">
          <a:xfrm>
            <a:off x="5227514" y="1063904"/>
            <a:ext cx="8712968" cy="91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898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6AD4B-5C02-4A7E-048D-308FC4CF7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5CA639E-0C76-8588-B38B-C376ECBE50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7A1B5C-EC23-81B9-9C92-4C37BEBDA2E5}"/>
              </a:ext>
            </a:extLst>
          </p:cNvPr>
          <p:cNvSpPr txBox="1"/>
          <p:nvPr/>
        </p:nvSpPr>
        <p:spPr>
          <a:xfrm>
            <a:off x="1843138" y="1838251"/>
            <a:ext cx="16489832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just"/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6499D1D-6D6E-70A4-E03A-FC00C7D09F22}"/>
              </a:ext>
            </a:extLst>
          </p:cNvPr>
          <p:cNvSpPr txBox="1"/>
          <p:nvPr/>
        </p:nvSpPr>
        <p:spPr>
          <a:xfrm>
            <a:off x="1447094" y="1478211"/>
            <a:ext cx="17281920" cy="8186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5400" dirty="0"/>
              <a:t>A csigatészta nem hungarikum, de tradicionális magyar levesbetét. Nélküle az Alföldön nehezen elképzelhető a lakodalmi tyúkhúsleves. </a:t>
            </a:r>
          </a:p>
          <a:p>
            <a:pPr algn="just"/>
            <a:endParaRPr lang="hu-HU" sz="2000" dirty="0"/>
          </a:p>
          <a:p>
            <a:pPr algn="just"/>
            <a:r>
              <a:rPr lang="hu-HU" sz="5400" dirty="0"/>
              <a:t>A csigatészta hagyományosan </a:t>
            </a:r>
            <a:r>
              <a:rPr lang="hu-HU" sz="5400" dirty="0" err="1"/>
              <a:t>összefonódott</a:t>
            </a:r>
            <a:r>
              <a:rPr lang="hu-HU" sz="5400" dirty="0"/>
              <a:t> a magyar konyhával és  a családi, ünnepi rendezvényekkel – a XVII. századtól napjainkig, azonban hamar meghódította a szomszédos országokat is. </a:t>
            </a:r>
          </a:p>
          <a:p>
            <a:pPr algn="just"/>
            <a:endParaRPr lang="hu-HU" sz="2000" dirty="0"/>
          </a:p>
          <a:p>
            <a:pPr algn="just"/>
            <a:r>
              <a:rPr lang="hu-HU" sz="5400" dirty="0"/>
              <a:t>A csigatészta hagyományosan kézzel készül. Eszközei a bordázott falap és a pödrésre alkalmas pálca. </a:t>
            </a:r>
          </a:p>
        </p:txBody>
      </p:sp>
    </p:spTree>
    <p:extLst>
      <p:ext uri="{BB962C8B-B14F-4D97-AF65-F5344CB8AC3E}">
        <p14:creationId xmlns:p14="http://schemas.microsoft.com/office/powerpoint/2010/main" val="637749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569ED-DE06-86CE-EC04-5B86C1397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2F0A9C3-838E-AE99-EF12-9D05E4CF7B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9CBE60-A5A5-29E6-76DC-7C7596CE2D5F}"/>
              </a:ext>
            </a:extLst>
          </p:cNvPr>
          <p:cNvSpPr txBox="1"/>
          <p:nvPr/>
        </p:nvSpPr>
        <p:spPr>
          <a:xfrm>
            <a:off x="11348194" y="1597330"/>
            <a:ext cx="7590969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hu-HU" sz="6000" b="1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Régi </a:t>
            </a:r>
            <a:r>
              <a:rPr lang="hu-HU" sz="6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csigacsinálók  </a:t>
            </a:r>
            <a:endParaRPr lang="en-US" sz="32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Régi csigacsináló sodró pálcával">
            <a:extLst>
              <a:ext uri="{FF2B5EF4-FFF2-40B4-BE49-F238E27FC236}">
                <a16:creationId xmlns:a16="http://schemas.microsoft.com/office/drawing/2014/main" id="{33232CF1-77E6-7F07-425B-506ED6C61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0" b="19944"/>
          <a:stretch>
            <a:fillRect/>
          </a:stretch>
        </p:blipFill>
        <p:spPr bwMode="auto">
          <a:xfrm>
            <a:off x="1915312" y="2414315"/>
            <a:ext cx="9394157" cy="72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1A91030-2E43-2743-8A01-9264AD8719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17861" r="10814" b="13136"/>
          <a:stretch>
            <a:fillRect/>
          </a:stretch>
        </p:blipFill>
        <p:spPr bwMode="auto">
          <a:xfrm>
            <a:off x="11780242" y="2761772"/>
            <a:ext cx="6372172" cy="6950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0280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96688-4520-AEEA-0CC8-E73F65377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8B12CED-CA7D-0E24-4AF9-5C552EDD5B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6B998A-A95A-C119-B755-2FDF19DE75A9}"/>
              </a:ext>
            </a:extLst>
          </p:cNvPr>
          <p:cNvSpPr txBox="1"/>
          <p:nvPr/>
        </p:nvSpPr>
        <p:spPr>
          <a:xfrm>
            <a:off x="11348194" y="1597330"/>
            <a:ext cx="7590969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hu-HU" sz="6000" b="1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Régi </a:t>
            </a:r>
            <a:r>
              <a:rPr lang="hu-HU" sz="6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csigacsinálók  </a:t>
            </a:r>
            <a:endParaRPr lang="en-US" sz="32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C83AE6D-8A71-2D8D-5A15-2A5A9998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113" y="3273098"/>
            <a:ext cx="3857328" cy="597559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45CF23C-8103-A1C1-CAD2-99563B7E5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76" y="2254717"/>
            <a:ext cx="3617932" cy="759947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DD555137-97A8-CF91-6F7C-809EADF53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1"/>
          <a:stretch>
            <a:fillRect/>
          </a:stretch>
        </p:blipFill>
        <p:spPr>
          <a:xfrm>
            <a:off x="1622861" y="1607537"/>
            <a:ext cx="4332303" cy="8893836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A1E189C5-6178-00F3-DAFA-805FCC193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995" y="2819628"/>
            <a:ext cx="5164245" cy="68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1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DFC95-3E14-0EF9-DC11-DA97BFEB5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070916A-78A8-3C6D-715A-715DA1CE6E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AC1E41-6AFA-3CDB-2662-C14745741398}"/>
              </a:ext>
            </a:extLst>
          </p:cNvPr>
          <p:cNvSpPr txBox="1"/>
          <p:nvPr/>
        </p:nvSpPr>
        <p:spPr>
          <a:xfrm>
            <a:off x="2851250" y="4091715"/>
            <a:ext cx="13969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VÁLOGATÁS</a:t>
            </a:r>
          </a:p>
          <a:p>
            <a:pPr algn="ctr"/>
            <a:r>
              <a:rPr lang="hu-HU" sz="9600" b="1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HAGYOMÁNYOS ÉTELEINKBŐL  </a:t>
            </a:r>
            <a:endParaRPr lang="en-US" sz="96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6FE642-7CA1-8CB9-69E1-2407963F7963}"/>
              </a:ext>
            </a:extLst>
          </p:cNvPr>
          <p:cNvSpPr txBox="1"/>
          <p:nvPr/>
        </p:nvSpPr>
        <p:spPr>
          <a:xfrm>
            <a:off x="4291410" y="8327352"/>
            <a:ext cx="12241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Szentandrás</a:t>
            </a:r>
            <a:r>
              <a:rPr lang="hu-HU" sz="60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2025. augusztus 31</a:t>
            </a:r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4407F4B-A27E-4331-1CDC-62DF45EBC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809" y="1994514"/>
            <a:ext cx="3719921" cy="371992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A8678A9-599C-F695-5D89-90BF77921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23" y="1759661"/>
            <a:ext cx="2592287" cy="362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11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F8CF8-C81B-994F-A857-003191640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3350BE4-E03D-8C90-9FAC-4C2CB90C89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303B64-09E5-91F9-3E41-48768FF123E0}"/>
              </a:ext>
            </a:extLst>
          </p:cNvPr>
          <p:cNvSpPr txBox="1"/>
          <p:nvPr/>
        </p:nvSpPr>
        <p:spPr>
          <a:xfrm>
            <a:off x="3427315" y="1766243"/>
            <a:ext cx="12097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csigatészta készítése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1783EA-CF7E-64D9-A33F-8FB66481D35D}"/>
              </a:ext>
            </a:extLst>
          </p:cNvPr>
          <p:cNvSpPr txBox="1"/>
          <p:nvPr/>
        </p:nvSpPr>
        <p:spPr>
          <a:xfrm>
            <a:off x="2275186" y="3818464"/>
            <a:ext cx="139695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chemeClr val="tx1"/>
                </a:solidFill>
              </a:rPr>
              <a:t>Hozzávalók: </a:t>
            </a:r>
            <a:endParaRPr lang="hu-HU" sz="4000" dirty="0">
              <a:solidFill>
                <a:schemeClr val="tx1"/>
              </a:solidFill>
            </a:endParaRPr>
          </a:p>
          <a:p>
            <a:endParaRPr lang="hu-HU" sz="4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kilogramm jó minőségű liszt </a:t>
            </a:r>
          </a:p>
          <a:p>
            <a:endParaRPr lang="hu-HU" sz="4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nagy vagy 10 normál méretű tojás </a:t>
            </a:r>
          </a:p>
          <a:p>
            <a:r>
              <a:rPr lang="hu-HU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 só, sem víz nem kell hozzá! </a:t>
            </a: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75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EFD9A3C-E810-CD9C-DE6F-42E7FA1769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5AA1FB-9B62-E77E-8E53-A3900C7A7FCC}"/>
              </a:ext>
            </a:extLst>
          </p:cNvPr>
          <p:cNvSpPr txBox="1"/>
          <p:nvPr/>
        </p:nvSpPr>
        <p:spPr>
          <a:xfrm>
            <a:off x="5803578" y="974155"/>
            <a:ext cx="12097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csigatészta készítése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98FCD-A5A9-2CB2-22E4-8813F56DE483}"/>
              </a:ext>
            </a:extLst>
          </p:cNvPr>
          <p:cNvSpPr txBox="1"/>
          <p:nvPr/>
        </p:nvSpPr>
        <p:spPr>
          <a:xfrm>
            <a:off x="1483098" y="1635874"/>
            <a:ext cx="14977664" cy="987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/>
              <a:t>Elkészítése:</a:t>
            </a:r>
            <a:r>
              <a:rPr lang="hu-HU" sz="4400" dirty="0"/>
              <a:t> </a:t>
            </a:r>
          </a:p>
          <a:p>
            <a:pPr lvl="0" algn="just"/>
            <a:r>
              <a:rPr lang="hu-HU" sz="4000" dirty="0"/>
              <a:t>   A lisztet és a tojásokat dolgozzuk össze, gyúrjunk kemény, de még jól nyújtható tésztát belőle. Takarjuk le, és pihentessük 15-20 percet. </a:t>
            </a:r>
          </a:p>
          <a:p>
            <a:pPr lvl="0" algn="just"/>
            <a:r>
              <a:rPr lang="hu-HU" sz="4000" dirty="0"/>
              <a:t>   A jól megdolgozott tésztacipót nyújtsuk vékonyra, de nem átlátszóra. </a:t>
            </a:r>
          </a:p>
          <a:p>
            <a:pPr lvl="0" algn="just"/>
            <a:r>
              <a:rPr lang="hu-HU" sz="4000" dirty="0"/>
              <a:t>   1,5 x 1,5 cm nagyságú kockákra vágjuk, majd azokat </a:t>
            </a:r>
            <a:r>
              <a:rPr lang="hu-HU" sz="4000" dirty="0" err="1"/>
              <a:t>pödrőfa</a:t>
            </a:r>
            <a:r>
              <a:rPr lang="hu-HU" sz="4000" dirty="0"/>
              <a:t> segítségével a bordázott tésztakészítő fán egyenként megsodorjuk. (Letakarással óvjuk a pödrésre váró tésztát, hogy ne száradjon ki, mert különben könnyen eltörhet, és nem lehet feltekerni.)</a:t>
            </a:r>
          </a:p>
          <a:p>
            <a:pPr lvl="0" algn="just"/>
            <a:r>
              <a:rPr lang="hu-HU" sz="4000" dirty="0"/>
              <a:t>   A fapálcára föltekert tésztát a bordázott deszkára nyomva készre pödörjük. </a:t>
            </a:r>
          </a:p>
          <a:p>
            <a:pPr lvl="0" algn="just"/>
            <a:r>
              <a:rPr lang="hu-HU" sz="4000" dirty="0"/>
              <a:t>   Terítőn hagyjuk kiszáradni, majd felhasználásig vászonzsákba téve tegyük hűvös, szellős kamrába. </a:t>
            </a:r>
          </a:p>
          <a:p>
            <a:pPr algn="just"/>
            <a:endParaRPr lang="en-US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CE223-98B1-7FC0-1613-DF569A1AF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09C76BC-5694-04FF-DA27-A9C3BD7358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B90F2D-24E0-54C6-D95A-09F90967E994}"/>
              </a:ext>
            </a:extLst>
          </p:cNvPr>
          <p:cNvSpPr txBox="1"/>
          <p:nvPr/>
        </p:nvSpPr>
        <p:spPr>
          <a:xfrm>
            <a:off x="3067274" y="1766243"/>
            <a:ext cx="12097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csigatészta készítése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76B971-DFF8-73F3-F7BC-BB91883A1883}"/>
              </a:ext>
            </a:extLst>
          </p:cNvPr>
          <p:cNvSpPr txBox="1"/>
          <p:nvPr/>
        </p:nvSpPr>
        <p:spPr>
          <a:xfrm>
            <a:off x="1843138" y="4142507"/>
            <a:ext cx="14977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2A3FD60-CDCD-B03C-F02A-C5576355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88" y="3170976"/>
            <a:ext cx="6405938" cy="640593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D339FB7-202A-3038-F277-583B389D6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0"/>
          <a:stretch>
            <a:fillRect/>
          </a:stretch>
        </p:blipFill>
        <p:spPr>
          <a:xfrm rot="16200000">
            <a:off x="8867444" y="2373871"/>
            <a:ext cx="6372130" cy="797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20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4E645-8008-E983-3734-69F535D08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934B4042-F816-AF55-864A-9C29F1474B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160271-1BA6-AF96-3F01-C9788D2ED6DF}"/>
              </a:ext>
            </a:extLst>
          </p:cNvPr>
          <p:cNvSpPr txBox="1"/>
          <p:nvPr/>
        </p:nvSpPr>
        <p:spPr>
          <a:xfrm>
            <a:off x="3427315" y="1766243"/>
            <a:ext cx="12097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csigatészta készítése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58926-A081-9C44-34C4-ED01920F98F6}"/>
              </a:ext>
            </a:extLst>
          </p:cNvPr>
          <p:cNvSpPr txBox="1"/>
          <p:nvPr/>
        </p:nvSpPr>
        <p:spPr>
          <a:xfrm>
            <a:off x="2059162" y="3089682"/>
            <a:ext cx="139695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3200" dirty="0"/>
          </a:p>
          <a:p>
            <a:pPr algn="just"/>
            <a:r>
              <a:rPr lang="hu-HU" sz="4400" dirty="0"/>
              <a:t>Van egy másik, Füzesgyarmaton nem igazán elterjedt technika is: </a:t>
            </a:r>
          </a:p>
          <a:p>
            <a:pPr lvl="0" algn="just"/>
            <a:r>
              <a:rPr lang="hu-HU" sz="4400" dirty="0"/>
              <a:t>A levestészta vékonyságú lapot lisztezett nyújtófára óvatosan sodorjuk föl. Előtte a tésztát is jól lisztezzük be, hogy ne ragadjon össze. </a:t>
            </a:r>
          </a:p>
          <a:p>
            <a:pPr lvl="0" algn="just"/>
            <a:r>
              <a:rPr lang="hu-HU" sz="4400" dirty="0"/>
              <a:t>A tekercset óvatosan húzzuk le a fáról, majd éles késsel vágjuk föl nagyjából 1 cm széles csíkokra, és a csíkból annyit tépjünk le, amennyi egy tekeréshez elég. </a:t>
            </a:r>
          </a:p>
          <a:p>
            <a:pPr algn="just"/>
            <a:endParaRPr lang="en-US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330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17443-AEDB-AE58-DE1F-290562732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82EA8EE-3EC2-491A-6400-431AE9A4B3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E1FC82-8E5C-4D09-6867-8230C40BE5C2}"/>
              </a:ext>
            </a:extLst>
          </p:cNvPr>
          <p:cNvSpPr txBox="1"/>
          <p:nvPr/>
        </p:nvSpPr>
        <p:spPr>
          <a:xfrm>
            <a:off x="3427315" y="1766243"/>
            <a:ext cx="12097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csigatészta készítése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FAFFF38-99DA-6D67-CA6A-25ED32983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39076" b="29626"/>
          <a:stretch>
            <a:fillRect/>
          </a:stretch>
        </p:blipFill>
        <p:spPr>
          <a:xfrm>
            <a:off x="3036671" y="3494434"/>
            <a:ext cx="10754559" cy="260801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E40F626-295B-C656-6168-5CF5E0B25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370" y="5683956"/>
            <a:ext cx="6439315" cy="464720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0DACAC3-C14A-F274-CDEA-F04C546F5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/>
          <a:stretch>
            <a:fillRect/>
          </a:stretch>
        </p:blipFill>
        <p:spPr>
          <a:xfrm>
            <a:off x="10370685" y="3093871"/>
            <a:ext cx="5904657" cy="464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54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E1144-87B3-8900-A3BE-715D7AD43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8C286BC-ED1F-B763-AE54-1AADF5C57C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8963FE-109B-D3AE-70B1-2FC3BD18A0A1}"/>
              </a:ext>
            </a:extLst>
          </p:cNvPr>
          <p:cNvSpPr txBox="1"/>
          <p:nvPr/>
        </p:nvSpPr>
        <p:spPr>
          <a:xfrm>
            <a:off x="1483098" y="3511101"/>
            <a:ext cx="162738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Míves csigacsinálók. </a:t>
            </a:r>
          </a:p>
          <a:p>
            <a:pPr algn="ctr"/>
            <a:r>
              <a:rPr lang="hu-HU" sz="80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Csabádi</a:t>
            </a:r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István és Varga István </a:t>
            </a:r>
          </a:p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helyi fafaragók alkotásai: 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035B8-5ACB-E6A8-F580-1B50BA051335}"/>
              </a:ext>
            </a:extLst>
          </p:cNvPr>
          <p:cNvSpPr txBox="1"/>
          <p:nvPr/>
        </p:nvSpPr>
        <p:spPr>
          <a:xfrm>
            <a:off x="2419202" y="7296753"/>
            <a:ext cx="13969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3200" dirty="0"/>
          </a:p>
          <a:p>
            <a:pPr algn="just"/>
            <a:endParaRPr lang="en-US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10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C00C9-7FFE-7AB4-8404-F2BE112E4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C09F15C-C26D-5F8A-B0ED-561BC6C006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0F4300A9-8F06-107A-D238-A439D0FAB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38742" b="21985"/>
          <a:stretch>
            <a:fillRect/>
          </a:stretch>
        </p:blipFill>
        <p:spPr>
          <a:xfrm>
            <a:off x="1627114" y="1658231"/>
            <a:ext cx="1470898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65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FB3EF-89D4-BCF7-2B41-B28D0DE76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D5DCE90-5335-1E6D-0655-485EB325BF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FDEA464-4042-BA63-A9B2-3862E5881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1" b="11798"/>
          <a:stretch>
            <a:fillRect/>
          </a:stretch>
        </p:blipFill>
        <p:spPr>
          <a:xfrm>
            <a:off x="9682099" y="1404338"/>
            <a:ext cx="7323543" cy="444149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4E3CB26-72DB-E85E-BFC9-BFB17AF46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20353" b="22471"/>
          <a:stretch>
            <a:fillRect/>
          </a:stretch>
        </p:blipFill>
        <p:spPr>
          <a:xfrm>
            <a:off x="4188211" y="6043917"/>
            <a:ext cx="9138559" cy="421830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B636371-E2EB-DFFE-3ABA-591325422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t="3312" r="10706" b="11936"/>
          <a:stretch>
            <a:fillRect/>
          </a:stretch>
        </p:blipFill>
        <p:spPr>
          <a:xfrm>
            <a:off x="1679434" y="1694236"/>
            <a:ext cx="8015034" cy="38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63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B7CDB-2BEE-66BC-E3E1-D8120A440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7B4B8E2-6089-CB06-A3A2-E77CC7D768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607DD24-7B09-FFDC-B072-E211F54A6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1" r="20287"/>
          <a:stretch>
            <a:fillRect/>
          </a:stretch>
        </p:blipFill>
        <p:spPr>
          <a:xfrm>
            <a:off x="1627114" y="1622226"/>
            <a:ext cx="4104456" cy="871125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687C69E-BF7A-647F-FB90-C61E95A14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93"/>
          <a:stretch>
            <a:fillRect/>
          </a:stretch>
        </p:blipFill>
        <p:spPr>
          <a:xfrm>
            <a:off x="5731570" y="1622226"/>
            <a:ext cx="4757124" cy="871182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88F583A-A934-931F-8155-28E8BDA2E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3" r="4289" b="10754"/>
          <a:stretch>
            <a:fillRect/>
          </a:stretch>
        </p:blipFill>
        <p:spPr>
          <a:xfrm>
            <a:off x="10488694" y="1572482"/>
            <a:ext cx="4953994" cy="869741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4C325ABA-0F81-6FB2-3FF5-7D59DDE22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492"/>
          <a:stretch>
            <a:fillRect/>
          </a:stretch>
        </p:blipFill>
        <p:spPr>
          <a:xfrm>
            <a:off x="15470606" y="1573813"/>
            <a:ext cx="3405914" cy="871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06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5ED6-F1A0-CDB7-4118-CDAC9E256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F1D13EC-421A-2FDA-9AAE-D5E65458A4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EB3CF2A-0587-A4CC-5247-8531B66DB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3" r="4289" b="14262"/>
          <a:stretch>
            <a:fillRect/>
          </a:stretch>
        </p:blipFill>
        <p:spPr>
          <a:xfrm>
            <a:off x="13536462" y="1744049"/>
            <a:ext cx="4868516" cy="821136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ED4FD3D-C3C0-FF3B-CFF4-42DC2CF29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r="28988" b="14344"/>
          <a:stretch>
            <a:fillRect/>
          </a:stretch>
        </p:blipFill>
        <p:spPr>
          <a:xfrm>
            <a:off x="7217496" y="3062387"/>
            <a:ext cx="5669107" cy="569146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7CEFDC1-E8B1-E92F-CF43-3AD33296B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-3726" r="157" b="-1328"/>
          <a:stretch>
            <a:fillRect/>
          </a:stretch>
        </p:blipFill>
        <p:spPr>
          <a:xfrm>
            <a:off x="1641672" y="1550219"/>
            <a:ext cx="4748992" cy="85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7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EFD9A3C-E810-CD9C-DE6F-42E7FA1769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5AA1FB-9B62-E77E-8E53-A3900C7A7FCC}"/>
              </a:ext>
            </a:extLst>
          </p:cNvPr>
          <p:cNvSpPr txBox="1"/>
          <p:nvPr/>
        </p:nvSpPr>
        <p:spPr>
          <a:xfrm>
            <a:off x="1843138" y="1742873"/>
            <a:ext cx="146605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Válogatás hagyományosnak tartott  ételeinkből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98FCD-A5A9-2CB2-22E4-8813F56DE483}"/>
              </a:ext>
            </a:extLst>
          </p:cNvPr>
          <p:cNvSpPr txBox="1"/>
          <p:nvPr/>
        </p:nvSpPr>
        <p:spPr>
          <a:xfrm>
            <a:off x="2923258" y="4862587"/>
            <a:ext cx="14257584" cy="526297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hu-HU" sz="4800" b="1" dirty="0"/>
              <a:t>csíkos káposzta </a:t>
            </a:r>
            <a:endParaRPr lang="hu-HU" sz="4800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hu-HU" sz="4800" b="1" dirty="0"/>
              <a:t>betyáros </a:t>
            </a:r>
            <a:endParaRPr lang="hu-HU" sz="4800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hu-HU" sz="4800" dirty="0"/>
              <a:t>toppantott galuska 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hu-HU" sz="4800" dirty="0"/>
              <a:t>kásás lebbencs 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hu-HU" sz="4800" dirty="0"/>
              <a:t>lebbencsleves 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hu-HU" sz="4800" dirty="0"/>
              <a:t>birkapaprikás</a:t>
            </a:r>
          </a:p>
          <a:p>
            <a:pPr lvl="0"/>
            <a:endParaRPr lang="hu-HU" sz="4800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hu-HU" sz="4800" dirty="0"/>
              <a:t>töltött káposzta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hu-HU" sz="4800" dirty="0"/>
              <a:t>toros káposzta 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hu-HU" sz="4800" dirty="0"/>
              <a:t>tyúkhúsleves csigatésztával </a:t>
            </a:r>
          </a:p>
          <a:p>
            <a:pPr lvl="1"/>
            <a:r>
              <a:rPr lang="hu-HU" sz="4800" b="1" dirty="0"/>
              <a:t>    csigatészta </a:t>
            </a:r>
            <a:endParaRPr lang="hu-HU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4800" dirty="0"/>
              <a:t>kenyérlángos </a:t>
            </a:r>
            <a:endParaRPr lang="en-US" sz="48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287C1-5CA3-4CA4-3B08-F977C40C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CACEB51B-6E39-7E16-FA58-EF89A0B640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3F2790B-A5DC-80EE-7DB2-A3EAC109D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18" y="1774220"/>
            <a:ext cx="10347879" cy="776090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365A748-A3DA-6D4A-F5BC-FFAFF651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1" r="10821" b="19847"/>
          <a:stretch>
            <a:fillRect/>
          </a:stretch>
        </p:blipFill>
        <p:spPr>
          <a:xfrm>
            <a:off x="1792403" y="1766491"/>
            <a:ext cx="7539569" cy="77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04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8CFE2-6E77-9117-3FE6-C34C69B84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99690B5-1F44-073D-E05D-F350DD8CE7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62151C-0B57-19ED-FD3C-43D1EE6A2C36}"/>
              </a:ext>
            </a:extLst>
          </p:cNvPr>
          <p:cNvSpPr txBox="1"/>
          <p:nvPr/>
        </p:nvSpPr>
        <p:spPr>
          <a:xfrm>
            <a:off x="1843138" y="1838251"/>
            <a:ext cx="16489832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just"/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68B3E57-698D-56EC-8F51-BCA58D808FA6}"/>
              </a:ext>
            </a:extLst>
          </p:cNvPr>
          <p:cNvSpPr txBox="1"/>
          <p:nvPr/>
        </p:nvSpPr>
        <p:spPr>
          <a:xfrm>
            <a:off x="1447094" y="1478211"/>
            <a:ext cx="17281920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5400" b="1" dirty="0"/>
              <a:t>A csigatészta készítése régen </a:t>
            </a:r>
          </a:p>
          <a:p>
            <a:pPr algn="ctr"/>
            <a:r>
              <a:rPr lang="hu-HU" sz="5400" b="1" dirty="0"/>
              <a:t>közösségi esemény volt. </a:t>
            </a:r>
          </a:p>
          <a:p>
            <a:pPr algn="just"/>
            <a:r>
              <a:rPr lang="hu-HU" sz="4800" dirty="0"/>
              <a:t>A csigatészta készítése nem szapora munka, türelem  kell hozzá és sok idő, de kedves emberek között az idő gyorsabban telik. Így aztán, mielőtt a csigatészta készítéséhez hozzáfogtak volna, hívták a rokonságot, a szomszédokat. Előkerültek a fehér abroszok, a hímzett kötények. </a:t>
            </a:r>
          </a:p>
          <a:p>
            <a:pPr algn="just"/>
            <a:r>
              <a:rPr lang="hu-HU" sz="4800" dirty="0"/>
              <a:t>A munka végeztével aztán megérkeztek a férfiak, legények is és megkezdődött a mulatság, a „taposóbál”:  „eltaposták a csiga </a:t>
            </a:r>
            <a:r>
              <a:rPr lang="hu-HU" sz="4800" dirty="0" err="1"/>
              <a:t>végit</a:t>
            </a:r>
            <a:r>
              <a:rPr lang="hu-HU" sz="4800" dirty="0"/>
              <a:t>”, hogy az ki ne bomoljon a lakodalmi tyúkhúslevesben (és a házasság is tartós legyen). </a:t>
            </a:r>
            <a:endParaRPr lang="hu-HU" sz="13800" dirty="0"/>
          </a:p>
        </p:txBody>
      </p:sp>
    </p:spTree>
    <p:extLst>
      <p:ext uri="{BB962C8B-B14F-4D97-AF65-F5344CB8AC3E}">
        <p14:creationId xmlns:p14="http://schemas.microsoft.com/office/powerpoint/2010/main" val="1556166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8588A958-BF66-7DB6-95AC-AB47E9B975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9" y="3340"/>
            <a:ext cx="20085501" cy="1130266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CC6052C-5DD3-AC5E-A28B-2FAA21712AAB}"/>
              </a:ext>
            </a:extLst>
          </p:cNvPr>
          <p:cNvSpPr txBox="1"/>
          <p:nvPr/>
        </p:nvSpPr>
        <p:spPr>
          <a:xfrm>
            <a:off x="11499850" y="7635875"/>
            <a:ext cx="655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Köszönjük</a:t>
            </a:r>
            <a:r>
              <a:rPr lang="en-US" sz="5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figyelmét</a:t>
            </a:r>
            <a:r>
              <a:rPr lang="en-US" sz="5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267129-1D33-14F8-488F-24C3A6A5F680}"/>
              </a:ext>
            </a:extLst>
          </p:cNvPr>
          <p:cNvSpPr txBox="1"/>
          <p:nvPr/>
        </p:nvSpPr>
        <p:spPr>
          <a:xfrm>
            <a:off x="3211290" y="4130979"/>
            <a:ext cx="144020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Név</a:t>
            </a:r>
            <a:r>
              <a:rPr lang="en-US" sz="4400" b="1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hu-HU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400" b="1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     Mészáros Zoltánné</a:t>
            </a:r>
            <a:endParaRPr lang="en-US" sz="4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Intézmény</a:t>
            </a:r>
            <a:r>
              <a:rPr lang="en-US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hu-HU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400" b="1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Füzesgyarmat Város Önkormányzata</a:t>
            </a:r>
          </a:p>
          <a:p>
            <a:endParaRPr lang="en-US" sz="4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 </a:t>
            </a:r>
            <a:r>
              <a:rPr lang="en-US" sz="4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cím</a:t>
            </a:r>
            <a:r>
              <a:rPr lang="hu-HU" sz="4400" b="1" dirty="0" smtClean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testuletiugyint@fuzesgyarmat.hu</a:t>
            </a:r>
            <a:endParaRPr lang="en-US" sz="4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EFD9A3C-E810-CD9C-DE6F-42E7FA1769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5AA1FB-9B62-E77E-8E53-A3900C7A7FCC}"/>
              </a:ext>
            </a:extLst>
          </p:cNvPr>
          <p:cNvSpPr txBox="1"/>
          <p:nvPr/>
        </p:nvSpPr>
        <p:spPr>
          <a:xfrm>
            <a:off x="1483098" y="1507420"/>
            <a:ext cx="17137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csíkos káposzta – betyáros – csigatészta  </a:t>
            </a:r>
            <a:endParaRPr lang="en-US" sz="66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5D6FB31-23DC-D648-9301-E6C7681BC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r="11784"/>
          <a:stretch>
            <a:fillRect/>
          </a:stretch>
        </p:blipFill>
        <p:spPr>
          <a:xfrm>
            <a:off x="474986" y="2615416"/>
            <a:ext cx="6912768" cy="680055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36AE567-D9C8-6775-6E20-03769A7A8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73" y="2615416"/>
            <a:ext cx="5933565" cy="521167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789212C8-40C4-DE05-DB53-517BBE75F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r="32281"/>
          <a:stretch>
            <a:fillRect/>
          </a:stretch>
        </p:blipFill>
        <p:spPr>
          <a:xfrm>
            <a:off x="5530464" y="4647073"/>
            <a:ext cx="6177770" cy="62759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C5462B-226C-23C5-524D-E33EA93F35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5DFDF3-DF73-1241-EE5A-3D2C81995C70}"/>
              </a:ext>
            </a:extLst>
          </p:cNvPr>
          <p:cNvSpPr txBox="1"/>
          <p:nvPr/>
        </p:nvSpPr>
        <p:spPr>
          <a:xfrm>
            <a:off x="2419202" y="1546107"/>
            <a:ext cx="14325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csíkos káposzta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CAF3020-1A82-97D4-D29A-C691D7F0D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228" y="4099029"/>
            <a:ext cx="10118660" cy="563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3A7B44B-280B-F6FE-1AAC-80FAA70207B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3668" y="2869546"/>
            <a:ext cx="5840476" cy="389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177389A-A22D-5C9A-E60A-FFC920D654E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8124" y="4089479"/>
            <a:ext cx="3175183" cy="564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C5462B-226C-23C5-524D-E33EA93F35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AB6096-4A3C-4CBF-D026-C5C0AE6A60EB}"/>
              </a:ext>
            </a:extLst>
          </p:cNvPr>
          <p:cNvSpPr txBox="1"/>
          <p:nvPr/>
        </p:nvSpPr>
        <p:spPr>
          <a:xfrm>
            <a:off x="2203178" y="1550219"/>
            <a:ext cx="15409712" cy="1024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6000" dirty="0"/>
              <a:t>A réticsíkból készült hagyományos magyar ételek valaha 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hu-HU" sz="6000" dirty="0"/>
              <a:t>a dézsmajegyzékben is szerepeltek, 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hu-HU" sz="6000" dirty="0"/>
              <a:t>jelentős, ízletes böjti táplálékként tartották őket számon; 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hu-HU" sz="6000" dirty="0"/>
              <a:t>vászonfazékban, káposztával  </a:t>
            </a:r>
            <a:r>
              <a:rPr lang="hu-HU" sz="6000" dirty="0" err="1"/>
              <a:t>rétegezve</a:t>
            </a:r>
            <a:r>
              <a:rPr lang="hu-HU" sz="6000" dirty="0"/>
              <a:t>, kemencében sütve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hu-HU" sz="6000" dirty="0"/>
              <a:t>paprikás lisztbe forgatva, megsütve 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hu-HU" sz="6000" dirty="0"/>
              <a:t>feldarabolva pörköltként </a:t>
            </a:r>
            <a:endParaRPr lang="hu-HU" sz="6000" dirty="0" smtClean="0"/>
          </a:p>
          <a:p>
            <a:pPr algn="just"/>
            <a:r>
              <a:rPr lang="hu-HU" sz="6000" b="1" dirty="0" smtClean="0"/>
              <a:t>A </a:t>
            </a:r>
            <a:r>
              <a:rPr lang="hu-HU" sz="6000" b="1" dirty="0"/>
              <a:t>CSÍK MA MÁR VÉDETT HALFAJTA! </a:t>
            </a:r>
          </a:p>
          <a:p>
            <a:pPr algn="just"/>
            <a:r>
              <a:rPr lang="en-US" sz="60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579D6-EEDE-CFC5-3FE0-4E66C7DA3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6712524-BF7C-ACFE-DA6C-0F9231E316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E4226C-8F78-F8E2-4DDE-E6A204F529CC}"/>
              </a:ext>
            </a:extLst>
          </p:cNvPr>
          <p:cNvSpPr txBox="1"/>
          <p:nvPr/>
        </p:nvSpPr>
        <p:spPr>
          <a:xfrm>
            <a:off x="1843138" y="1838251"/>
            <a:ext cx="16489832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just"/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0F6D3D4-0BF1-AAB1-D976-02B627412453}"/>
              </a:ext>
            </a:extLst>
          </p:cNvPr>
          <p:cNvSpPr txBox="1"/>
          <p:nvPr/>
        </p:nvSpPr>
        <p:spPr>
          <a:xfrm>
            <a:off x="2779242" y="830139"/>
            <a:ext cx="13384203" cy="10439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hu-HU" sz="6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Csíkos káposzta:</a:t>
            </a:r>
            <a:r>
              <a:rPr lang="hu-HU" sz="6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hu-HU" sz="6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Hozzávalók: </a:t>
            </a:r>
            <a:endParaRPr lang="hu-HU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lvl="0" indent="-8572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u-HU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 kiló savanyúkáposzta</a:t>
            </a:r>
            <a:endParaRPr lang="hu-HU" sz="6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lvl="0" indent="-8572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u-HU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 liter csík </a:t>
            </a:r>
            <a:endParaRPr lang="hu-HU" sz="6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lvl="0" indent="-8572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u-HU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zsír </a:t>
            </a:r>
            <a:endParaRPr lang="hu-HU" sz="6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lvl="0" indent="-8572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u-HU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vöröshagyma </a:t>
            </a:r>
            <a:endParaRPr lang="hu-HU" sz="6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lvl="0" indent="-8572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u-HU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liszt </a:t>
            </a:r>
            <a:endParaRPr lang="hu-HU" sz="6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lvl="0" indent="-8572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u-HU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paprika</a:t>
            </a:r>
            <a:r>
              <a:rPr lang="hu-HU" sz="6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hu-HU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hu-HU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hu-H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76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34DB5-1FE7-706C-EF69-807E56D3A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CD6372-6E4E-62B6-CB31-E14D70DECF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679C7D-6409-7C97-DD6B-BCD1A1420F38}"/>
              </a:ext>
            </a:extLst>
          </p:cNvPr>
          <p:cNvSpPr txBox="1"/>
          <p:nvPr/>
        </p:nvSpPr>
        <p:spPr>
          <a:xfrm>
            <a:off x="1843138" y="1838251"/>
            <a:ext cx="16489832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just"/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517969-575D-E945-D77E-7FBBC9D68CE2}"/>
              </a:ext>
            </a:extLst>
          </p:cNvPr>
          <p:cNvSpPr txBox="1"/>
          <p:nvPr/>
        </p:nvSpPr>
        <p:spPr>
          <a:xfrm>
            <a:off x="1771130" y="1343494"/>
            <a:ext cx="16561840" cy="8622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hu-HU" sz="6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Elkészítése: </a:t>
            </a:r>
            <a:endParaRPr lang="hu-HU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hu-HU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vöröshagymát zsíron megpirítjuk. Utána ebben a káposztát rendesen megfőzzük, paprikás rántással berántjuk. </a:t>
            </a:r>
            <a:endParaRPr lang="hu-HU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hu-HU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Amikor jól forr, beletesszük a megtisztított, lefejezett csíkokat. </a:t>
            </a:r>
            <a:endParaRPr lang="hu-HU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u-HU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Fél óra hosszat főzzük így, majd tálaláskor pár kanál tejföllel ízesítjük.</a:t>
            </a:r>
            <a:endParaRPr lang="hu-HU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16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675B4-1DF5-6C02-82B6-610765D1E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8BF3753-CBB0-8E3F-C747-14755F59BE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927E45-9C42-8461-3E2A-FE84F1F7DD0E}"/>
              </a:ext>
            </a:extLst>
          </p:cNvPr>
          <p:cNvSpPr txBox="1"/>
          <p:nvPr/>
        </p:nvSpPr>
        <p:spPr>
          <a:xfrm>
            <a:off x="2889249" y="1717935"/>
            <a:ext cx="14325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betyáros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29FE3E6-BE3E-7A71-C7A5-979686C82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r="31544"/>
          <a:stretch>
            <a:fillRect/>
          </a:stretch>
        </p:blipFill>
        <p:spPr>
          <a:xfrm>
            <a:off x="7171730" y="3336216"/>
            <a:ext cx="6672765" cy="639507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2653ADB-6C11-2644-17A3-B6155C2FB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" r="26627"/>
          <a:stretch>
            <a:fillRect/>
          </a:stretch>
        </p:blipFill>
        <p:spPr>
          <a:xfrm>
            <a:off x="12684423" y="3336216"/>
            <a:ext cx="5688632" cy="639507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31AB779-2DA9-BF78-D5C6-C7F51EC82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69" y="3336217"/>
            <a:ext cx="5506761" cy="63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13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Interreg HU.pptx" id="{38377341-843A-4284-8D3F-370AEE33D2F7}" vid="{9648707F-4F9D-4ACA-AFA9-390266898F27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 Interreg HU ÜRES</Template>
  <TotalTime>614</TotalTime>
  <Words>829</Words>
  <Application>Microsoft Office PowerPoint</Application>
  <PresentationFormat>Egyéni</PresentationFormat>
  <Paragraphs>152</Paragraphs>
  <Slides>32</Slides>
  <Notes>24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7" baseType="lpstr">
      <vt:lpstr>Arial</vt:lpstr>
      <vt:lpstr>Calibri</vt:lpstr>
      <vt:lpstr>Open Sans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Win10</dc:creator>
  <cp:lastModifiedBy>Windows-felhasználó</cp:lastModifiedBy>
  <cp:revision>7</cp:revision>
  <dcterms:created xsi:type="dcterms:W3CDTF">2025-08-26T08:45:42Z</dcterms:created>
  <dcterms:modified xsi:type="dcterms:W3CDTF">2025-08-28T13:28:28Z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2022-11-11T00:00:00Z</vt:filetime>
  </property>
  <property fmtid="{D5CDD505-2E9C-101B-9397-08002B2CF9AE}" pid="3" name="Creator">
    <vt:lpwstr>Adobe Illustrator 27.0 (Windows)</vt:lpwstr>
  </property>
  <property fmtid="{D5CDD505-2E9C-101B-9397-08002B2CF9AE}" pid="4" name="LastSaved">
    <vt:filetime>2022-11-11T00:00:00Z</vt:filetime>
  </property>
  <property fmtid="{D5CDD505-2E9C-101B-9397-08002B2CF9AE}" pid="5" name="Producer">
    <vt:lpwstr>Adobe PDF library 16.07</vt:lpwstr>
  </property>
</Properties>
</file>