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256" r:id="rId2"/>
    <p:sldId id="268" r:id="rId3"/>
    <p:sldId id="295" r:id="rId4"/>
    <p:sldId id="265" r:id="rId5"/>
    <p:sldId id="259" r:id="rId6"/>
    <p:sldId id="304" r:id="rId7"/>
    <p:sldId id="307" r:id="rId8"/>
    <p:sldId id="262" r:id="rId9"/>
    <p:sldId id="261" r:id="rId10"/>
    <p:sldId id="263" r:id="rId11"/>
    <p:sldId id="353" r:id="rId12"/>
    <p:sldId id="354" r:id="rId13"/>
    <p:sldId id="297" r:id="rId14"/>
    <p:sldId id="298" r:id="rId15"/>
    <p:sldId id="306" r:id="rId16"/>
    <p:sldId id="300" r:id="rId17"/>
    <p:sldId id="308" r:id="rId18"/>
    <p:sldId id="347" r:id="rId19"/>
    <p:sldId id="301" r:id="rId20"/>
    <p:sldId id="309" r:id="rId21"/>
    <p:sldId id="355" r:id="rId22"/>
    <p:sldId id="310" r:id="rId23"/>
    <p:sldId id="311" r:id="rId24"/>
    <p:sldId id="317" r:id="rId25"/>
    <p:sldId id="312" r:id="rId26"/>
    <p:sldId id="313" r:id="rId27"/>
    <p:sldId id="314" r:id="rId28"/>
    <p:sldId id="315" r:id="rId29"/>
    <p:sldId id="318" r:id="rId30"/>
    <p:sldId id="346" r:id="rId31"/>
    <p:sldId id="321" r:id="rId32"/>
    <p:sldId id="327" r:id="rId33"/>
    <p:sldId id="331" r:id="rId34"/>
    <p:sldId id="335" r:id="rId35"/>
    <p:sldId id="332" r:id="rId36"/>
    <p:sldId id="333" r:id="rId37"/>
    <p:sldId id="326" r:id="rId38"/>
    <p:sldId id="342" r:id="rId39"/>
    <p:sldId id="339" r:id="rId40"/>
    <p:sldId id="328" r:id="rId41"/>
    <p:sldId id="336" r:id="rId42"/>
    <p:sldId id="316" r:id="rId43"/>
    <p:sldId id="324" r:id="rId44"/>
    <p:sldId id="341" r:id="rId45"/>
    <p:sldId id="329" r:id="rId46"/>
    <p:sldId id="323" r:id="rId47"/>
    <p:sldId id="344" r:id="rId48"/>
    <p:sldId id="351" r:id="rId49"/>
    <p:sldId id="325" r:id="rId50"/>
    <p:sldId id="345" r:id="rId51"/>
    <p:sldId id="303" r:id="rId52"/>
    <p:sldId id="352" r:id="rId53"/>
    <p:sldId id="294" r:id="rId54"/>
    <p:sldId id="348" r:id="rId55"/>
    <p:sldId id="350" r:id="rId56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2" autoAdjust="0"/>
    <p:restoredTop sz="94660"/>
  </p:normalViewPr>
  <p:slideViewPr>
    <p:cSldViewPr>
      <p:cViewPr varScale="1">
        <p:scale>
          <a:sx n="43" d="100"/>
          <a:sy n="43" d="100"/>
        </p:scale>
        <p:origin x="398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01231-2175-4C9E-BB64-45701BB062DC}" type="datetimeFigureOut">
              <a:rPr lang="hu-HU" smtClean="0"/>
              <a:t>2025. 10. 30.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724AA-7994-405A-B6DA-D5F07063AED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418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8399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6EB21-0698-FD0B-1516-EB91524FE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2008D3DC-86E1-AA6D-0430-D3F9116C83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3753BCFD-2290-E73A-A324-7B535E0482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2651356-6FEB-AACD-E99C-6E6DEB80FD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2370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2CBFD-BACB-464C-531B-96983CC2C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ABC94CC1-99B9-6B01-CF28-FB7B41A11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52224949-3606-44B9-8CE9-A8171FF558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B90FFE0-CA7E-56EF-BFB3-F1FA68FE25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8296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C23C7-D679-616B-FA9F-3555CD95F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D8C51BFC-5317-14B1-01B0-BE76D271E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B736F305-F479-A1B7-5B25-E665564DA0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64C0386-E9FB-70C6-4BAD-EDA65168AB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5859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FF242-9E52-1087-5214-CF3561096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8EC0DC1A-8073-FB21-84C8-BAEFE6C6F0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4F8FE5A9-2911-B87B-34B1-86853EB779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3EE91F0-29C3-5430-4178-D137331D4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5601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478C1-39CE-9F35-0ECD-5B7CB7044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21C28702-1B2D-AA9E-B09C-D1C1BFBFE5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5EA5352C-3825-4389-7926-52E57DF6F7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6939B94-2B60-F638-ED34-FD20D93A0E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9978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54A02-213B-81FD-B234-A9E86763B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A059F102-F761-147E-32CA-3D2D0ADE42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FCD4C921-3A86-DB05-A6CB-A86692E76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44E993F-B6D7-F39E-5B94-0BDDE7F0A4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5557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009E1-D069-69FD-A358-61AB193EE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A56AC1F7-9897-4FAB-FC3F-C3827A7499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CB35258A-9F7D-B9B0-8292-5FA337042D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0228C49-014D-147B-D74D-9041DB067D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4199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5EDF3-74F9-C36F-A29A-21B849F11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DF968C79-B7CF-B2FB-D3E2-CF9F8AF27A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3791102C-7CFF-0C65-79CB-523CBA7FD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625F4B9-7F2A-CD05-E000-D10AAFF07B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517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A2C25-4657-201D-2A80-4E7861AB5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93FE6914-A90F-A295-856A-736A0EC955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F4A760F3-01A0-3BAE-42D1-EDCF4C7D0A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68FAB44-95D5-69B7-1917-194D712602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37499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0A6BC-D761-A72E-C9B7-4D520E23C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3AD79FDE-A05C-6422-BA8F-486C39E652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4139AD19-FE8B-21E2-CCE2-2CFBCB11BF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D756BFA-E893-0FD3-4670-DEE9E74E9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7227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4642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C9ABE-4C52-CA2B-68A8-80610E41D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202449B8-C93D-6E0F-E679-987960C2FD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335519B4-DFB7-616E-B2E4-8A1F8BCB0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A0A15AD-A63B-2F44-08DD-1B7C488B7B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6288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5FFAA-B7F7-C81F-3C45-59491DE61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E771BC14-771F-D210-3B34-22420E0E5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CFAB7EAD-AD72-F633-81F6-F73E86BF8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384CF46-89C9-3165-FDE5-8CB2AA677C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81634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1E303-F0B8-060C-87FA-6B8776F12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6759D05A-9886-C639-B8C6-A2C3767C8A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8C34EFB4-86A9-30B6-F9CA-AC24CE744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D63BB28-F1D6-133E-3F68-431EB4BF20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75585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023BD-A49E-FAC5-B8DF-364C732B9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BECBCD59-16F0-7C8B-4BB3-D0ADFE2ABA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1781D3B8-2107-E7DB-FE0B-0689C4D18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A9DE325-620C-0B60-75FF-7924D7A116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6870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2C1B2-BABE-506E-EB8B-C8C3ABAD2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B8D0008A-E646-010B-3DC8-2BEA39D0E4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5667394A-766D-AD44-2560-6C02EC803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DFA78A7-D7D5-BF84-4C17-998F9E7FA2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19976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927C6-A5BB-1B78-299B-F08D72BAC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D987ECF5-460A-08DF-D308-C0D3F96388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45C28E93-6C85-6FDF-190D-0C4B0C6B8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5D18BCB-B01B-FF12-E572-A7C6628D6E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78765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F3E7A-EF76-254F-1D6B-34C145A26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A5A1DD41-6263-E848-7D24-C324AAD6A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AD99F949-CBD6-7AFA-218C-5C598603CB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2E55A49-3822-703F-F42B-FF4A24161E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99730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FF65D-BB55-CD00-EBE2-67FA5FF7D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D2101C40-3467-A710-A949-9D39FB9E5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83AB8FA6-7BC6-3915-FDE9-20D50379D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CC1A7F8-F6D3-6135-E3E6-FDA5A88664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91008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35929-1F2E-ABA8-9E36-47F6D7BAE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E19EF38D-E3FC-7FEA-1E8B-82F958BA07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5D08A8BC-1A42-3452-1736-6B95401EF0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5E8B8C4-3207-7BE9-B59B-A829FA7D3E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34916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A13B9-DEBA-9044-F07B-B16440759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8611391B-DEE0-3F9B-4425-40C9514C6D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4929E815-D3B9-E37B-068D-40CE20DC1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9174D02-DF1B-11E3-6413-573226729C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6450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6D8D2-3CF7-CE92-959A-B1A63EF88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7B55E322-D90E-3BFD-B8D0-CC22247FBC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D2A2C5B4-7920-2D8B-50DD-719B334CC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4E1C07A-5A75-89F4-07A3-CF25339E14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98103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79C00-B2D1-5CD4-351B-C351628B5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E66960D1-E716-1CF5-1F44-29D2F64B6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E1694831-057E-C347-ED10-D5C912CD0F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43DC484-23D9-3D9C-50BB-731284BD72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45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38044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7CF5B-4309-5DBE-CB73-99DB0ECB5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72FBC11E-F285-B53A-2773-66F1434877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15002F28-360E-400C-B065-0275840A67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ACCF1DB-CDBC-6354-5206-D4A2E58DA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39852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ADE2B-3552-4FCF-E72D-E5EF3B631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FAD49717-57A5-F92D-3FBB-1C1FCB03D4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B9271E0D-2346-7ABC-EB08-A2CD371D8D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C958943-D672-469F-A9A2-5FD8D6A405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47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8071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E54D9-8998-DFB5-E0D7-F7CB4CD8B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946D165E-D697-6176-AE3A-F0B4530B1F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4A9EA0C1-4612-8EA5-8B29-251336A4CA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85E5467-F6A2-AB59-7151-70DEB4ACB0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25634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B5F7B-FE21-A723-AD21-DB5600C2D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ECDDD66D-B378-6DD6-B289-8F28FF2575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440522A5-DFB9-DE4F-F980-FA87D32C7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86DF990-B03E-9D23-A656-A36220688D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34194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F05A3-62B9-553C-3BC6-2347D1873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E4961078-00D0-E78D-CD48-826DD6B5DE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18FFE915-7D7A-5842-A7F8-84206C6CFB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07FAE88-0108-D6D1-6D41-0F24C511F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50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47513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EB524-9944-C7C8-3B27-096E4FE4A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A333B097-DEB3-0554-385C-01663FB513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F7B927F6-906B-1096-9739-4FFC4BE61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D35BFAE-B0A4-D9EE-0B37-7E8ADDC612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52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58798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53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64802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60143-7EA8-387D-2F91-F4200E78F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3E1314FA-0E8C-21B7-DC4A-52025CBDD2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27D98C84-BA61-6406-A09F-A399E97823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56B5AF7-34BB-6D35-365A-F2897B2CF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54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10657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CFAE0-D582-9991-DCB2-B61B7F741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CA5422D6-5C5E-CAA9-A489-45A04A10A5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E5F0356B-DBF9-BEED-D568-5E8346ACCB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EEF66B3-0506-2A51-32F3-46AF11FAD1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2CCA-41B8-4B75-9693-CA793D72BC8E}" type="slidenum">
              <a:rPr lang="hu-HU" smtClean="0"/>
              <a:t>55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5229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0363D-A2FE-79AA-D030-59E8A2A88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E2A41676-8449-0F6D-BA15-7F0D317EAE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8BC03107-9ED9-6A97-CEEF-4F42DFEBAE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61D6719-BB23-7529-29BE-59A5ADFC1B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62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3FAFE-B486-6B47-7262-C320B0DC3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B12241EC-3E38-DE16-0D79-3C90F450D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CF790CA9-D4C3-999C-7620-CE5FD3C4A7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EE1414B-83EB-0D3F-5066-BADE7C40D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5038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312C3-66D1-394B-EE2F-D334823A6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2C798BE1-95BE-D6A1-4919-19B9D81E1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5C04E1A5-FC8C-67CD-DCE7-011DFA8AD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B4840DE-B0E4-289B-7537-DD63BF05D4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399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48D30-579A-1B4F-6EF3-6280CD25E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F8DD81E1-AD95-0BA8-0A13-03717DB343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6419AFDD-0428-903F-38D1-8AECB32B6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F72A812-0404-1EF1-4D93-EEC5411A21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0722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423E9-8218-B50B-30D2-474998B63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43492B0A-7CF0-91B3-0D41-CDA50A595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A2A0D1D1-DA68-1C57-CD60-D5A501A37D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3343777-41D1-026E-9CE6-278B34CAA1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6695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16DCA-0229-9387-6C0D-5DFDAF895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7036AEF0-B85D-185B-AEC4-EBEC8BA7A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FCB4DDBE-0D08-E52E-5296-FB001937E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D6CA43D-C224-1FBE-0084-DF1AF83F15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24AA-7994-405A-B6DA-D5F07063AEDE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6273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3399"/>
                </a:solidFill>
                <a:latin typeface="Arial"/>
                <a:cs typeface="Arial"/>
              </a:defRPr>
            </a:lvl1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hu-HU"/>
              <a:t>Kattintson ide az alcím mintájának szerkesztéséhez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3399"/>
                </a:solidFill>
                <a:latin typeface="Arial"/>
                <a:cs typeface="Arial"/>
              </a:defRPr>
            </a:lvl1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3399"/>
                </a:solidFill>
                <a:latin typeface="Arial"/>
                <a:cs typeface="Arial"/>
              </a:defRPr>
            </a:lvl1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3399"/>
                </a:solidFill>
                <a:latin typeface="Arial"/>
                <a:cs typeface="Arial"/>
              </a:defRPr>
            </a:lvl1pPr>
          </a:lstStyle>
          <a:p>
            <a:r>
              <a:rPr lang="hu-HU"/>
              <a:t>Mintacím szerkesztése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92700" y="1489234"/>
            <a:ext cx="3176270" cy="819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33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webp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g"/><Relationship Id="rId4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6.jp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6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487CABE3-9088-A7A1-B064-6E217AF0F6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0" y="397"/>
            <a:ext cx="20085500" cy="11308554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CE1A249-17A2-2460-CBE2-37508A4E55F1}"/>
              </a:ext>
            </a:extLst>
          </p:cNvPr>
          <p:cNvSpPr txBox="1"/>
          <p:nvPr/>
        </p:nvSpPr>
        <p:spPr>
          <a:xfrm>
            <a:off x="907034" y="4142507"/>
            <a:ext cx="12877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MESÉK, ÍZEK ÉS </a:t>
            </a:r>
            <a:r>
              <a:rPr lang="hu-HU" sz="9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HAGYOMÁNYOK</a:t>
            </a:r>
            <a:endParaRPr lang="hu-HU" sz="88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hu-HU" sz="6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hu-HU" sz="6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Betekintés négy helyi örökségbe </a:t>
            </a:r>
          </a:p>
          <a:p>
            <a:pPr algn="ctr"/>
            <a:r>
              <a:rPr lang="hu-HU" sz="6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ROHU 00073-4TTT</a:t>
            </a:r>
            <a:endParaRPr lang="en-US" sz="6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728DC-EF24-F0DC-CCF5-C78BC6ED8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91439B5-A33B-D283-7F64-FFD2F94B38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FF6F449-8230-1179-B963-E3CEC8F11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0"/>
          <a:stretch>
            <a:fillRect/>
          </a:stretch>
        </p:blipFill>
        <p:spPr>
          <a:xfrm>
            <a:off x="11132170" y="415068"/>
            <a:ext cx="8397192" cy="10479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6E5F740-6BF7-B4D6-2399-D1EC448D7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4"/>
          <a:stretch>
            <a:fillRect/>
          </a:stretch>
        </p:blipFill>
        <p:spPr>
          <a:xfrm>
            <a:off x="574738" y="974155"/>
            <a:ext cx="11430000" cy="673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0935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ECE9B-F523-2EA8-108A-CD5C92927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8E8D278-EA3C-3379-5D85-9CCDCFAA79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DAABF54-ACF9-B97C-B94C-29096E5CE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23" y="16418"/>
            <a:ext cx="6361509" cy="1130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E0E64AD-4375-33EA-18F2-FA50186782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34" y="775108"/>
            <a:ext cx="5489511" cy="9759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5181F58-5121-25B4-6209-B95C311CA2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410" y="953276"/>
            <a:ext cx="5307544" cy="9435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7551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D22F5-6F2C-4661-2425-E7DD08437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2DC2BBA-9BDD-11AD-8CC9-29A63417CE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C09C763-63E7-ED14-3802-CF5D7D763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66" y="1543467"/>
            <a:ext cx="14617624" cy="822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CDE7798-CBA2-3BEE-717D-D1390C2DA2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34" y="902147"/>
            <a:ext cx="5472608" cy="9729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388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542C4-5BB6-F92E-8A5A-96FA48EFE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8313FDC-95A2-A819-0EE6-1ECF8AF8B1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D9A5FA1-FD71-6514-B706-617C1EE81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4" t="53" r="-5317" b="-53"/>
          <a:stretch>
            <a:fillRect/>
          </a:stretch>
        </p:blipFill>
        <p:spPr>
          <a:xfrm>
            <a:off x="1672447" y="1601335"/>
            <a:ext cx="6939443" cy="5688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C9C545F-D168-FC7D-2CE2-FE6A73224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21" y="1622226"/>
            <a:ext cx="7584657" cy="5688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733A9F0A-169B-17B6-AAC6-9F15C32EEB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4"/>
          <a:stretch>
            <a:fillRect/>
          </a:stretch>
        </p:blipFill>
        <p:spPr>
          <a:xfrm>
            <a:off x="5391339" y="4627283"/>
            <a:ext cx="8622897" cy="536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5055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39A97-120E-6178-D20B-1AAD4D6F7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C24A741-0174-9857-432A-CD6659A436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7E98F298-767A-8C74-8370-F99ACAFCC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8" t="17014" r="7123"/>
          <a:stretch>
            <a:fillRect/>
          </a:stretch>
        </p:blipFill>
        <p:spPr>
          <a:xfrm>
            <a:off x="3643338" y="470099"/>
            <a:ext cx="13105456" cy="9721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9464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41109-3EFF-0900-850E-6D9C8A789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253D6726-7C5B-CF77-976B-5845114D11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CFA710E-11DF-FDD0-CD11-BA5C9AB26C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86" y="4453191"/>
            <a:ext cx="10009112" cy="6274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8D8D07CE-B589-AF20-F815-19B3505C8B6D}"/>
              </a:ext>
            </a:extLst>
          </p:cNvPr>
          <p:cNvSpPr txBox="1"/>
          <p:nvPr/>
        </p:nvSpPr>
        <p:spPr>
          <a:xfrm>
            <a:off x="1267074" y="1406203"/>
            <a:ext cx="159687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FÜZESGYARMATI JÁRMŰKÉSZÍTŐ ÉS JAVÍTÓ IPARI SZÖVETKEZET</a:t>
            </a:r>
          </a:p>
          <a:p>
            <a:pPr algn="ctr"/>
            <a:r>
              <a:rPr lang="hu-HU" sz="5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hu-HU" sz="5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Univerzál</a:t>
            </a:r>
            <a:r>
              <a:rPr lang="hu-HU" sz="5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Ipari Szövetkezet, 1952–1993)</a:t>
            </a:r>
          </a:p>
        </p:txBody>
      </p:sp>
    </p:spTree>
    <p:extLst>
      <p:ext uri="{BB962C8B-B14F-4D97-AF65-F5344CB8AC3E}">
        <p14:creationId xmlns:p14="http://schemas.microsoft.com/office/powerpoint/2010/main" val="2640944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0EA88-94BF-E39D-C2C6-42479D5B3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82A8832-6657-6DDD-4896-36157F3E68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1BBE9A9-9B27-3DD9-9E12-89E78B7B2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"/>
          <a:stretch>
            <a:fillRect/>
          </a:stretch>
        </p:blipFill>
        <p:spPr>
          <a:xfrm>
            <a:off x="1501898" y="2486323"/>
            <a:ext cx="16976344" cy="7787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99BCEC-BCF2-50A3-59BA-EB4B084E2637}"/>
              </a:ext>
            </a:extLst>
          </p:cNvPr>
          <p:cNvSpPr txBox="1"/>
          <p:nvPr/>
        </p:nvSpPr>
        <p:spPr>
          <a:xfrm>
            <a:off x="1267074" y="1490632"/>
            <a:ext cx="159687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FÜZESGYARMATI JÁRMŰKÉSZÍTŐ ÉS –JAVÍTÓ IPARI SZÖVETKEZET</a:t>
            </a:r>
          </a:p>
          <a:p>
            <a:pPr algn="ctr"/>
            <a:r>
              <a:rPr lang="hu-HU" sz="5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hu-HU" sz="5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Univerzál</a:t>
            </a:r>
            <a:r>
              <a:rPr lang="hu-HU" sz="5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Ipari Szövetkezet, 1952–1993)</a:t>
            </a:r>
          </a:p>
        </p:txBody>
      </p:sp>
    </p:spTree>
    <p:extLst>
      <p:ext uri="{BB962C8B-B14F-4D97-AF65-F5344CB8AC3E}">
        <p14:creationId xmlns:p14="http://schemas.microsoft.com/office/powerpoint/2010/main" val="4068296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5DC9C-F07F-9F42-82F3-916AB478D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2CFB96E-6587-E245-1510-03DB16032D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98B9D5D-0AC7-E1DB-7C52-4ABF084E3D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0"/>
          <a:stretch>
            <a:fillRect/>
          </a:stretch>
        </p:blipFill>
        <p:spPr>
          <a:xfrm>
            <a:off x="9010238" y="1982267"/>
            <a:ext cx="9450598" cy="7773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5749EBD-B10E-6A01-0CBD-5C225B3EA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202" y="5078611"/>
            <a:ext cx="4494839" cy="5993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24D6FBED-5D05-9A87-CC7F-E65CD52789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14" y="1694235"/>
            <a:ext cx="8707700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9690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C1D41-A254-B86F-03DF-481B5A0D8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D21CEDB8-0E2B-6CF6-BE15-362B127A6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2D632C3C-0129-F182-B565-199FAEF298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0"/>
          <a:stretch>
            <a:fillRect/>
          </a:stretch>
        </p:blipFill>
        <p:spPr bwMode="auto">
          <a:xfrm>
            <a:off x="2203178" y="614115"/>
            <a:ext cx="13930275" cy="10081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8791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95328-CEA5-7D8C-0BA0-CB43E0C42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2DC1099-FE74-224F-EDB0-B1293A0D6A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7CD6461-9140-6782-EE14-8F1DB5A3C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38" y="5798692"/>
            <a:ext cx="9289272" cy="5236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63B52CC-CB79-201B-CD87-716E10EAB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70" y="974156"/>
            <a:ext cx="8074632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E4E9428E-CADD-7F1F-7699-29EFE86F1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8"/>
          <a:stretch>
            <a:fillRect/>
          </a:stretch>
        </p:blipFill>
        <p:spPr>
          <a:xfrm>
            <a:off x="9919125" y="2486323"/>
            <a:ext cx="8622858" cy="7282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5739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DFC95-3E14-0EF9-DC11-DA97BFEB5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070916A-78A8-3C6D-715A-715DA1CE6E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AC1E41-6AFA-3CDB-2662-C14745741398}"/>
              </a:ext>
            </a:extLst>
          </p:cNvPr>
          <p:cNvSpPr txBox="1"/>
          <p:nvPr/>
        </p:nvSpPr>
        <p:spPr>
          <a:xfrm>
            <a:off x="2889249" y="3669489"/>
            <a:ext cx="143256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KÉZMŰVES HAGYOMÁNYOK FÜZESGYARMATON</a:t>
            </a:r>
            <a:endParaRPr lang="en-US" sz="96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6FE642-7CA1-8CB9-69E1-2407963F7963}"/>
              </a:ext>
            </a:extLst>
          </p:cNvPr>
          <p:cNvSpPr txBox="1"/>
          <p:nvPr/>
        </p:nvSpPr>
        <p:spPr>
          <a:xfrm>
            <a:off x="4291410" y="8327352"/>
            <a:ext cx="12241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Méhkerék, 2025. október 30</a:t>
            </a:r>
            <a:r>
              <a:rPr lang="en-US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hu-HU" sz="32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4407F4B-A27E-4331-1CDC-62DF45EBC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025" y="2084383"/>
            <a:ext cx="4271489" cy="427148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A8678A9-599C-F695-5D89-90BF779218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22" y="1759661"/>
            <a:ext cx="3392217" cy="474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11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104E4-65BF-9EEE-22F4-5C437B05D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B9134D1-BB5F-7487-3679-F0DE561812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930C57-799F-8125-D643-51BB570EAC2E}"/>
              </a:ext>
            </a:extLst>
          </p:cNvPr>
          <p:cNvSpPr txBox="1"/>
          <p:nvPr/>
        </p:nvSpPr>
        <p:spPr>
          <a:xfrm>
            <a:off x="1771130" y="1910259"/>
            <a:ext cx="15968736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UTÓDOK: </a:t>
            </a:r>
          </a:p>
          <a:p>
            <a:pPr algn="ctr"/>
            <a:endParaRPr lang="hu-HU" sz="4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SZABÓ SÁNDOR</a:t>
            </a:r>
          </a:p>
          <a:p>
            <a:pPr algn="ctr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kovácsmester </a:t>
            </a:r>
          </a:p>
          <a:p>
            <a:pPr algn="ctr"/>
            <a:endParaRPr lang="hu-HU" sz="44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GALAMBOS HINTÓKÉSZÍTŐ MŰHELY   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667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0A47E-BB5F-BF6C-A20C-B194DB299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84724B-D337-586C-8F20-41C0BE259A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3D51CCF8-2E71-BC82-6763-7CA048C82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7" b="20075"/>
          <a:stretch>
            <a:fillRect/>
          </a:stretch>
        </p:blipFill>
        <p:spPr>
          <a:xfrm>
            <a:off x="5761372" y="1190179"/>
            <a:ext cx="8581355" cy="8645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3552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A2F08-8136-49CA-E5F8-D1CC02138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04916E6F-527E-6F1A-A2C4-F34745A269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E1DC373F-F94D-D26E-CF44-8BD80EFB6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8"/>
          <a:stretch>
            <a:fillRect/>
          </a:stretch>
        </p:blipFill>
        <p:spPr>
          <a:xfrm>
            <a:off x="1586966" y="1563615"/>
            <a:ext cx="9257171" cy="8303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57F9B7-F5D1-D41E-59FB-CD820300C8BC}"/>
              </a:ext>
            </a:extLst>
          </p:cNvPr>
          <p:cNvSpPr txBox="1"/>
          <p:nvPr/>
        </p:nvSpPr>
        <p:spPr>
          <a:xfrm>
            <a:off x="9732158" y="1563615"/>
            <a:ext cx="87849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 algn="l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SZABÓ SÁNDOR KOVÁCSMESTER, DÍSZMŰKOVÁCS  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4038EA4-2DCC-853F-B588-1568039F5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 t="21349" r="49999" b="33444"/>
          <a:stretch>
            <a:fillRect/>
          </a:stretch>
        </p:blipFill>
        <p:spPr>
          <a:xfrm>
            <a:off x="11168174" y="5438651"/>
            <a:ext cx="3384376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9095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29512-7F62-984C-6F49-19108E36A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B2AAB616-1A5D-A6FB-B1CA-8254484BA3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8EC8AD9-235E-3AFF-201E-C54D991D8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70"/>
          <a:stretch>
            <a:fillRect/>
          </a:stretch>
        </p:blipFill>
        <p:spPr>
          <a:xfrm>
            <a:off x="1555106" y="1550219"/>
            <a:ext cx="15112214" cy="820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0567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A401E-862D-61A0-44DF-957664589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75BDEF9D-027E-2F6C-C4CD-3D7BF09E1F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E45DCD0-93E5-CF68-3B54-764EA49B2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26" y="501650"/>
            <a:ext cx="5010150" cy="1030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FCC1E38-520A-3438-CF73-7E89D86AB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862" y="520683"/>
            <a:ext cx="5256584" cy="10298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F68AC62-15B9-135F-FE87-C98900C69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" t="17838" r="-524" b="6987"/>
          <a:stretch>
            <a:fillRect/>
          </a:stretch>
        </p:blipFill>
        <p:spPr>
          <a:xfrm>
            <a:off x="7301177" y="542910"/>
            <a:ext cx="5256584" cy="8125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067AB7E-AE6A-622D-7624-555E9D3F36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9" b="31535"/>
          <a:stretch>
            <a:fillRect/>
          </a:stretch>
        </p:blipFill>
        <p:spPr>
          <a:xfrm>
            <a:off x="7301177" y="6139506"/>
            <a:ext cx="5256584" cy="4679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9122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CB1FF-96DC-00FC-EFF5-A9BE644FB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0BD04C89-F8E0-BCCC-538C-4EAC911B63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2E4CFC5-4D8B-8E8D-B8E9-201E22FA5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65"/>
          <a:stretch>
            <a:fillRect/>
          </a:stretch>
        </p:blipFill>
        <p:spPr>
          <a:xfrm>
            <a:off x="6785662" y="326083"/>
            <a:ext cx="6532775" cy="617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71F00B1-5CE5-AD81-FBFB-D3806541B3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4" b="13927"/>
          <a:stretch>
            <a:fillRect/>
          </a:stretch>
        </p:blipFill>
        <p:spPr>
          <a:xfrm>
            <a:off x="1627114" y="1550220"/>
            <a:ext cx="4896350" cy="8152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8E742D7D-88D9-026B-B44B-8B6A62FE1E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0" b="5430"/>
          <a:stretch>
            <a:fillRect/>
          </a:stretch>
        </p:blipFill>
        <p:spPr>
          <a:xfrm>
            <a:off x="13725809" y="1102259"/>
            <a:ext cx="4751177" cy="8708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D1B3B8A4-112A-5786-73DC-8972616910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8811" y="6662787"/>
            <a:ext cx="7011758" cy="385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6253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2706B-D446-7CBA-7B80-33FBE3845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4005371-EFEC-EB59-EAC8-C28536A89E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64EF2A2-8670-6184-2195-76D11ADB1D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02" y="1622227"/>
            <a:ext cx="12097344" cy="8064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40995ED4-6620-EA94-41AA-BA598C6137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4" r="55730"/>
          <a:stretch>
            <a:fillRect/>
          </a:stretch>
        </p:blipFill>
        <p:spPr>
          <a:xfrm rot="5400000">
            <a:off x="3632700" y="5305273"/>
            <a:ext cx="3384378" cy="7539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0553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4C3A3-BBF9-519F-3996-DB1AE7238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161794F5-E0A4-F442-543C-19769CFBA9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268515B-2898-3324-41F8-5FD8093E1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130" y="1694234"/>
            <a:ext cx="4256481" cy="8285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AE07D26-7C36-4309-CFF3-49703D858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323" y="1407526"/>
            <a:ext cx="5832648" cy="4398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2DADE0DF-519B-3D1B-7BC7-F3E7B7231C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800"/>
          <a:stretch>
            <a:fillRect/>
          </a:stretch>
        </p:blipFill>
        <p:spPr>
          <a:xfrm>
            <a:off x="6652323" y="6763707"/>
            <a:ext cx="5832648" cy="3239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9D177428-A656-AF4B-0260-830769746A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30917" y="2702347"/>
            <a:ext cx="5223287" cy="6964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58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39F3E-0090-224C-314A-FE398431E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05674928-264C-6826-2316-F22A3BE38A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FB52E69-D2B1-65E9-1150-D6CAADCBD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778" y="3494435"/>
            <a:ext cx="9090084" cy="606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44D5BFB-A976-609F-AFBD-43DC8D66E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098" y="398091"/>
            <a:ext cx="7012342" cy="10513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17F6D2D0-6D00-4FBD-C33F-224DEF1467DC}"/>
              </a:ext>
            </a:extLst>
          </p:cNvPr>
          <p:cNvSpPr txBox="1"/>
          <p:nvPr/>
        </p:nvSpPr>
        <p:spPr>
          <a:xfrm>
            <a:off x="11420202" y="1334890"/>
            <a:ext cx="6698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BUGAC, 1993 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0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8445C-8964-45B3-0D21-A710BD900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16C52010-DCEC-EEC5-DBAA-3C11D4B0D7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E03A20EC-CB68-0B92-CC15-48B95E9B59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40" t="30335" r="33357" b="25881"/>
          <a:stretch>
            <a:fillRect/>
          </a:stretch>
        </p:blipFill>
        <p:spPr bwMode="auto">
          <a:xfrm>
            <a:off x="3499322" y="1118171"/>
            <a:ext cx="12937055" cy="9001000"/>
          </a:xfrm>
          <a:prstGeom prst="rect">
            <a:avLst/>
          </a:prstGeom>
          <a:ln w="762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3377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34654-9418-04EC-0B6A-62D25C6AD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25638D6-8E48-DA9C-6B13-A4FB4FC40C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6C0BD81-2FBA-240E-B80A-D659A3FFB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5" y="1506405"/>
            <a:ext cx="16936090" cy="82965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1D3859-4DD2-8F77-59AA-7241FAB06E55}"/>
              </a:ext>
            </a:extLst>
          </p:cNvPr>
          <p:cNvSpPr txBox="1"/>
          <p:nvPr/>
        </p:nvSpPr>
        <p:spPr>
          <a:xfrm>
            <a:off x="2275186" y="7886923"/>
            <a:ext cx="14761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9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KOVÁCSMESTERSÉG </a:t>
            </a:r>
            <a:endParaRPr lang="en-US" sz="9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344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D0A8B-F113-9442-6B34-5D71F2FF3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1DBD0E88-264D-F0D3-6825-66A2FA765E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1CB545D-DC39-2139-6937-8D528E7E2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0" r="18086"/>
          <a:stretch>
            <a:fillRect/>
          </a:stretch>
        </p:blipFill>
        <p:spPr>
          <a:xfrm>
            <a:off x="9403978" y="1838251"/>
            <a:ext cx="6546084" cy="7992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665B7A74-1130-63A7-DC58-5FA153E7E0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5" t="2" r="16386" b="23703"/>
          <a:stretch>
            <a:fillRect/>
          </a:stretch>
        </p:blipFill>
        <p:spPr>
          <a:xfrm>
            <a:off x="2707235" y="1818111"/>
            <a:ext cx="6264696" cy="8013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8964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A88E4-2758-FF5A-99F6-9726ECA5D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21C140A7-CDEF-FA36-D14F-F5A22696D0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E62572-B23C-4578-E2AA-B865AF2AB2EC}"/>
              </a:ext>
            </a:extLst>
          </p:cNvPr>
          <p:cNvSpPr txBox="1"/>
          <p:nvPr/>
        </p:nvSpPr>
        <p:spPr>
          <a:xfrm>
            <a:off x="3427314" y="1478211"/>
            <a:ext cx="154097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GALAMBOS HINTÓKÉSZÍTŐ </a:t>
            </a:r>
          </a:p>
          <a:p>
            <a:pPr algn="ctr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MŰHELY  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C458E49-CC4F-F98E-00D8-87C48C010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75"/>
          <a:stretch>
            <a:fillRect/>
          </a:stretch>
        </p:blipFill>
        <p:spPr>
          <a:xfrm>
            <a:off x="9649897" y="3856773"/>
            <a:ext cx="8687751" cy="646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8D4D097-AEC6-070F-EC41-31A381777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6" r="8719"/>
          <a:stretch>
            <a:fillRect/>
          </a:stretch>
        </p:blipFill>
        <p:spPr>
          <a:xfrm>
            <a:off x="1555106" y="2780337"/>
            <a:ext cx="7612454" cy="756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3732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4C01C-7E1E-BFB6-4700-ACDCE3FD6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5314E66C-8747-9709-F437-75D53B60EC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DC6166FD-21A3-FFFB-8E4C-567053A44D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22" t="34692" r="20520" b="40673"/>
          <a:stretch>
            <a:fillRect/>
          </a:stretch>
        </p:blipFill>
        <p:spPr bwMode="auto">
          <a:xfrm>
            <a:off x="1555105" y="1550219"/>
            <a:ext cx="16956149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D731A3D-BA6E-C1D6-CA0A-A471F974B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/>
          <a:stretch>
            <a:fillRect/>
          </a:stretch>
        </p:blipFill>
        <p:spPr>
          <a:xfrm>
            <a:off x="5292230" y="5573401"/>
            <a:ext cx="4097044" cy="322967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2C374C7-228F-87A9-AD87-9CE5E47422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r="6666"/>
          <a:stretch>
            <a:fillRect/>
          </a:stretch>
        </p:blipFill>
        <p:spPr>
          <a:xfrm>
            <a:off x="1555105" y="6374755"/>
            <a:ext cx="4211668" cy="338437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573850E9-F64B-1998-6844-5AB4808D0A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138" y="5631019"/>
            <a:ext cx="5394226" cy="283196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DA61492-5D1F-2BC0-A602-0F2270DD29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11" y="7188239"/>
            <a:ext cx="3753127" cy="257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73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09877-E670-3603-CA8A-486FB4DE3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E0432B94-0602-8031-CFF8-5FE2773198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C60B3C0-F774-F168-F2E0-9E1FC6E50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00" y="1658231"/>
            <a:ext cx="17222899" cy="7992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1061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73FB7-886C-35D5-28B4-9F476BD57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542779C1-8F71-8F15-FBC5-A00F8C366A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8E330DA2-B829-8BEC-39DC-FF88D7CAD69E}"/>
              </a:ext>
            </a:extLst>
          </p:cNvPr>
          <p:cNvSpPr txBox="1"/>
          <p:nvPr/>
        </p:nvSpPr>
        <p:spPr>
          <a:xfrm>
            <a:off x="11715661" y="1617930"/>
            <a:ext cx="5558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MŰHELY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3F8B279-61A4-BDFA-6372-8D1B4CD96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14" y="1874390"/>
            <a:ext cx="7741004" cy="5801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EFFF546-8729-9FF4-AE4E-44BB69334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834" y="3488680"/>
            <a:ext cx="8212372" cy="6154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1968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D8303-81C8-FF48-4C0A-7251CF474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0B678E85-DA2F-642B-BE8B-C16B445FC7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F8D31B6-9A8B-7F6F-FA51-5C6D72EBB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8" t="156" b="-156"/>
          <a:stretch>
            <a:fillRect/>
          </a:stretch>
        </p:blipFill>
        <p:spPr>
          <a:xfrm>
            <a:off x="9886197" y="3078752"/>
            <a:ext cx="9217024" cy="672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0830B9C3-4B0C-8A36-B3B7-92057D932C8A}"/>
              </a:ext>
            </a:extLst>
          </p:cNvPr>
          <p:cNvSpPr txBox="1"/>
          <p:nvPr/>
        </p:nvSpPr>
        <p:spPr>
          <a:xfrm>
            <a:off x="11715661" y="1617930"/>
            <a:ext cx="5558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MŰHELY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0402FE-7BDD-A775-99F6-AFD9CBE2C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34" y="2279649"/>
            <a:ext cx="6696744" cy="8924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5C36888-C94C-B549-ABE4-D04948F22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930" y="448424"/>
            <a:ext cx="4470852" cy="6720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6771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6F952-8765-D7D9-D95A-310D6AF03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6564EE7-02C5-701F-2A3C-B3B22742AB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FBE987-B166-64A7-8B4F-477D6A55EA89}"/>
              </a:ext>
            </a:extLst>
          </p:cNvPr>
          <p:cNvSpPr txBox="1"/>
          <p:nvPr/>
        </p:nvSpPr>
        <p:spPr>
          <a:xfrm>
            <a:off x="1699122" y="1478211"/>
            <a:ext cx="102251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BEMUTATÓTEREM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6EBB686-B57F-4816-DCD2-6F8419012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15" y="2801650"/>
            <a:ext cx="6418619" cy="4810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16CAEB6-0AC5-82B7-E66A-FC402C12E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33" y="2715250"/>
            <a:ext cx="6780330" cy="5081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86E6D9E-444F-741A-0F7A-D99A23B695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84" y="6375499"/>
            <a:ext cx="5920423" cy="4437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2318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64B31-B32A-6527-8450-6112F83DF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DC1B520F-3679-01A4-987D-ABDD181609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B146F98-CBBB-B55E-E01E-2B7FE2C96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55" y="2900095"/>
            <a:ext cx="9073008" cy="6804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E0F2188-1ED4-86C0-8AFB-1D32F0C31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0"/>
          <a:stretch>
            <a:fillRect/>
          </a:stretch>
        </p:blipFill>
        <p:spPr>
          <a:xfrm>
            <a:off x="9882375" y="2772839"/>
            <a:ext cx="8450595" cy="693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AD128670-FE6E-8284-DB2C-B738E9883579}"/>
              </a:ext>
            </a:extLst>
          </p:cNvPr>
          <p:cNvSpPr txBox="1"/>
          <p:nvPr/>
        </p:nvSpPr>
        <p:spPr>
          <a:xfrm>
            <a:off x="1686292" y="1567307"/>
            <a:ext cx="16731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HINTÓK ÉS EGYÉB KOCSIK 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370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26C69-8F5B-79BD-F38C-ED2187665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9C10DA3E-9B06-C4F2-2351-A5B2D2F560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3C363AB0-CF66-ADFB-98A2-238DA8759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1"/>
          <a:stretch>
            <a:fillRect/>
          </a:stretch>
        </p:blipFill>
        <p:spPr>
          <a:xfrm>
            <a:off x="2563218" y="1478211"/>
            <a:ext cx="13609512" cy="8093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9229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4C620-E98F-2A0C-D0A7-51FBF6BB7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5C08AEB-546D-035E-468D-89534A068B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5418F3D-8291-9DAE-CF0A-9917237F2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8"/>
          <a:stretch>
            <a:fillRect/>
          </a:stretch>
        </p:blipFill>
        <p:spPr>
          <a:xfrm>
            <a:off x="1555106" y="1550219"/>
            <a:ext cx="9145016" cy="5774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D90E91D-98D2-1D34-8124-EDDEAEC60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4"/>
          <a:stretch>
            <a:fillRect/>
          </a:stretch>
        </p:blipFill>
        <p:spPr>
          <a:xfrm>
            <a:off x="9755567" y="3648047"/>
            <a:ext cx="8691695" cy="596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0113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A9EBE-7C23-17F1-2740-468B8A35E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153FCD1A-42C6-CB13-EF05-80C7E9C545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0A138-D31A-3EE2-BAC0-D675ED36656F}"/>
              </a:ext>
            </a:extLst>
          </p:cNvPr>
          <p:cNvSpPr txBox="1"/>
          <p:nvPr/>
        </p:nvSpPr>
        <p:spPr>
          <a:xfrm>
            <a:off x="1699122" y="1838251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„…világkezdet óta”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A85864-5DBA-B48C-96CC-1756F2EAF5D0}"/>
              </a:ext>
            </a:extLst>
          </p:cNvPr>
          <p:cNvSpPr txBox="1"/>
          <p:nvPr/>
        </p:nvSpPr>
        <p:spPr>
          <a:xfrm>
            <a:off x="1730010" y="3161690"/>
            <a:ext cx="14401600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4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RÉZKOR </a:t>
            </a:r>
          </a:p>
          <a:p>
            <a:pPr algn="just"/>
            <a:r>
              <a:rPr lang="hu-HU" sz="4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BRONZKOR </a:t>
            </a:r>
          </a:p>
          <a:p>
            <a:pPr algn="just"/>
            <a:r>
              <a:rPr lang="hu-HU" sz="4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VASKOR = (Kr. e. 8. század – Kr. u. 1. század közepe) </a:t>
            </a:r>
          </a:p>
          <a:p>
            <a:pPr algn="just"/>
            <a:r>
              <a:rPr lang="hu-HU" sz="4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</a:t>
            </a:r>
            <a:r>
              <a:rPr lang="hu-HU" sz="4000" dirty="0">
                <a:solidFill>
                  <a:srgbClr val="FF0000"/>
                </a:solidFill>
              </a:rPr>
              <a:t>             </a:t>
            </a:r>
            <a:r>
              <a:rPr lang="hu-HU" sz="4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VAS ESZKÖZÖK, FEGYVEREK </a:t>
            </a:r>
          </a:p>
          <a:p>
            <a:pPr algn="just"/>
            <a:r>
              <a:rPr lang="hu-HU" sz="4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  HASZNÁLATA KIEMELKEDŐ  </a:t>
            </a:r>
          </a:p>
          <a:p>
            <a:pPr algn="just"/>
            <a:r>
              <a:rPr lang="hu-HU" sz="4000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Görög mitológia: </a:t>
            </a:r>
          </a:p>
          <a:p>
            <a:pPr algn="just"/>
            <a:r>
              <a:rPr lang="da-DK" sz="4000" dirty="0">
                <a:solidFill>
                  <a:schemeClr val="tx2">
                    <a:lumMod val="75000"/>
                  </a:schemeClr>
                </a:solidFill>
              </a:rPr>
              <a:t>kb. Kr. e. 3000-től Kr. u. 476-ig</a:t>
            </a:r>
            <a:endParaRPr lang="hu-HU" sz="4000" b="1" dirty="0">
              <a:solidFill>
                <a:schemeClr val="tx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hu-HU" sz="3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44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vas megmunkálása ősi mesterség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Ókori görög kultúra: </a:t>
            </a:r>
            <a:r>
              <a:rPr lang="hu-HU" sz="32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Hephaisztosz</a:t>
            </a:r>
            <a:r>
              <a:rPr lang="hu-HU" sz="32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32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Ősi magyar kultúra: a Fehérlófia c. népmese   </a:t>
            </a:r>
          </a:p>
          <a:p>
            <a:pPr algn="just"/>
            <a:r>
              <a:rPr lang="hu-HU" sz="32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(Fanyűvő, Kőmorzsoló, Vasgyúró)  </a:t>
            </a:r>
          </a:p>
          <a:p>
            <a:pPr algn="just"/>
            <a:endParaRPr lang="en-US" sz="32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32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903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FD5BA-164F-63CC-F563-42017BE77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DCF65CE1-B207-F968-A039-A2EED3E997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CC29BFD-0000-06B7-B03A-5AD79054C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/>
          <a:stretch>
            <a:fillRect/>
          </a:stretch>
        </p:blipFill>
        <p:spPr>
          <a:xfrm>
            <a:off x="4651450" y="1406203"/>
            <a:ext cx="10126196" cy="817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7086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2FE83-82C6-BA8C-41C5-77C7AB1E8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A7381514-4AE6-CC8C-6F34-BF0E5FE40C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5492B7C-3E0D-AF3C-8993-FC7B0175C0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06" y="1467886"/>
            <a:ext cx="6870919" cy="5153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B62192A5-CA9E-A5EE-2ADB-9496B9FBF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138" y="1467886"/>
            <a:ext cx="7230959" cy="5423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1256687-15E2-3740-EF80-E7684CC76C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8"/>
          <a:stretch>
            <a:fillRect/>
          </a:stretch>
        </p:blipFill>
        <p:spPr>
          <a:xfrm>
            <a:off x="6963860" y="5078611"/>
            <a:ext cx="4592205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85922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1E298-7BBD-5004-3F3E-A58AD2E66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1AB94FE3-3D3C-E0C3-2379-801EEEEF4F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AE8C219-AB34-1884-81AF-98CBB7972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4"/>
          <a:stretch>
            <a:fillRect/>
          </a:stretch>
        </p:blipFill>
        <p:spPr>
          <a:xfrm>
            <a:off x="1667293" y="3187217"/>
            <a:ext cx="8802659" cy="5654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D60850AF-15A7-35A6-C4BB-8F27206A0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0"/>
          <a:stretch>
            <a:fillRect/>
          </a:stretch>
        </p:blipFill>
        <p:spPr>
          <a:xfrm>
            <a:off x="12500322" y="5916285"/>
            <a:ext cx="5904656" cy="3609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25C1688-21CE-365B-0D95-603B83F03A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105" y="1519060"/>
            <a:ext cx="7997889" cy="4495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96851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FFA79-796C-C0EA-68D9-B5C5E3429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03CA331E-1429-BD05-EC1A-4E3E186C1A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21B1CBE-8606-5EFF-FB07-B6F2018A8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0" y="3859135"/>
            <a:ext cx="7848872" cy="5886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90C8EF6-2BF3-0943-201D-BCE6F5872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978" y="2990379"/>
            <a:ext cx="9525000" cy="652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4652015C-F6D3-D6F5-E1C1-FFA38201E8CF}"/>
              </a:ext>
            </a:extLst>
          </p:cNvPr>
          <p:cNvSpPr txBox="1"/>
          <p:nvPr/>
        </p:nvSpPr>
        <p:spPr>
          <a:xfrm>
            <a:off x="1699122" y="1888724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8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quadriga</a:t>
            </a:r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7986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82CB6-F62C-F840-4640-315C06DF1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A78220F0-03EF-E880-B72C-60BC8A66C2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7A23F9F-7BFA-C002-045C-1E4CC219C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8" r="28532"/>
          <a:stretch>
            <a:fillRect/>
          </a:stretch>
        </p:blipFill>
        <p:spPr>
          <a:xfrm>
            <a:off x="1555106" y="2414315"/>
            <a:ext cx="8195850" cy="7344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F713933-65FA-D940-04DA-3E977CA49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b="20711"/>
          <a:stretch>
            <a:fillRect/>
          </a:stretch>
        </p:blipFill>
        <p:spPr>
          <a:xfrm>
            <a:off x="9043938" y="1406203"/>
            <a:ext cx="9361040" cy="6049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04233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8D53C-FB09-BD88-3040-54F758896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688E7D7-CED2-9190-1BBB-4D47860AB4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171CFB8-7131-A87F-1CEE-6478D635FE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06" y="3920599"/>
            <a:ext cx="7471871" cy="5603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3618DA0-A7EA-10A0-DE6A-BDA1B6F4C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762" y="1460209"/>
            <a:ext cx="10800184" cy="8100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52764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5EB5E-073C-54F4-1A48-D25251C93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913D82B4-BA9B-7FB8-48BB-74452A3877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7C5DB02-CFAA-7211-242F-25799F107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t="9208" r="-1769" b="25168"/>
          <a:stretch>
            <a:fillRect/>
          </a:stretch>
        </p:blipFill>
        <p:spPr>
          <a:xfrm>
            <a:off x="7963818" y="4411483"/>
            <a:ext cx="10680044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2778A34-8FA8-C1F8-49BE-A8D6FA0E2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14" y="1650852"/>
            <a:ext cx="6005734" cy="800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63863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97BB1-1A7B-0307-74CA-0867BD24A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39B6A3C3-7F6D-E3EB-2341-5AD98573E3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45E1C44-5798-144A-6566-56B7AA6B1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50" y="902147"/>
            <a:ext cx="12817424" cy="9613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40813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D6E23-282C-F834-9BA2-324036B3E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376B9BD-EADA-A51D-A0D1-B58675BF08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13DE665-8EC1-8217-A066-C3E998534F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162" y="110059"/>
            <a:ext cx="7354000" cy="11309350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19D2EE4A-05BC-4B04-D759-89B07C7DAEE9}"/>
              </a:ext>
            </a:extLst>
          </p:cNvPr>
          <p:cNvSpPr txBox="1"/>
          <p:nvPr/>
        </p:nvSpPr>
        <p:spPr>
          <a:xfrm>
            <a:off x="9620002" y="2530743"/>
            <a:ext cx="842493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2004. MÁJUS 1.</a:t>
            </a:r>
          </a:p>
          <a:p>
            <a:pPr algn="l"/>
            <a:endParaRPr lang="hu-HU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CSATLAKOZÁS AZ EURÓPAI UNIÓHOZ – 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4514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59274-9B31-8D94-7403-7AD0D28FC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C7E0A50E-649E-3EEE-E5A2-4E4AD487BB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  <a:ln w="76200">
            <a:solidFill>
              <a:srgbClr val="0033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33C03EE0-E616-E9FC-31DA-A8B41D1A9A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0" t="25768" r="33303" b="20589"/>
          <a:stretch>
            <a:fillRect/>
          </a:stretch>
        </p:blipFill>
        <p:spPr bwMode="auto">
          <a:xfrm>
            <a:off x="1717816" y="1045597"/>
            <a:ext cx="10398619" cy="8892988"/>
          </a:xfrm>
          <a:prstGeom prst="rect">
            <a:avLst/>
          </a:prstGeom>
          <a:ln w="76200">
            <a:solidFill>
              <a:srgbClr val="0033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24C382F-6A71-6844-0B2B-DBF348F83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314" y="1045597"/>
            <a:ext cx="5941167" cy="8892988"/>
          </a:xfrm>
          <a:prstGeom prst="rect">
            <a:avLst/>
          </a:prstGeom>
          <a:ln w="76200">
            <a:solidFill>
              <a:srgbClr val="0033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050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0EFD9A3C-E810-CD9C-DE6F-42E7FA1769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5AA1FB-9B62-E77E-8E53-A3900C7A7FCC}"/>
              </a:ext>
            </a:extLst>
          </p:cNvPr>
          <p:cNvSpPr txBox="1"/>
          <p:nvPr/>
        </p:nvSpPr>
        <p:spPr>
          <a:xfrm>
            <a:off x="1771130" y="1910259"/>
            <a:ext cx="15968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CÉHEK VILÁGA - IPAROSODÁS</a:t>
            </a:r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B65EAE1-B989-F685-6130-2C49D8401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b="5432"/>
          <a:stretch>
            <a:fillRect/>
          </a:stretch>
        </p:blipFill>
        <p:spPr>
          <a:xfrm>
            <a:off x="2539847" y="3638451"/>
            <a:ext cx="5949694" cy="6485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 descr="Nem érhető el leírás a fényképhez.">
            <a:extLst>
              <a:ext uri="{FF2B5EF4-FFF2-40B4-BE49-F238E27FC236}">
                <a16:creationId xmlns:a16="http://schemas.microsoft.com/office/drawing/2014/main" id="{8EF75599-7D88-7FD8-6D14-99B5C0AE19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946" y="3233698"/>
            <a:ext cx="5296158" cy="7846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BC651-3E51-EFAB-0995-5E12A8630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7936F520-60AD-8B7B-6D66-EB992302A0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C462593-C180-217A-600E-8DF81511F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14" y="1555181"/>
            <a:ext cx="14569970" cy="8198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03748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50CEC-9A14-D6F6-8C5C-34D82162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8EEC4DE-D51B-7A61-E313-7240FCD491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22910CF-E6BA-630D-EEFF-99F15F51F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320" y="3732871"/>
            <a:ext cx="10497666" cy="5907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31187BA-2F18-5C9E-4235-501229131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14" y="1622227"/>
            <a:ext cx="9544287" cy="6228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7867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1F40D-7E6A-D1F8-31E3-149EE899B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7F91E322-B5BF-98A2-3D55-A4612A311A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08E8EF7D-BF63-4D67-B086-997F61B1B51E}"/>
              </a:ext>
            </a:extLst>
          </p:cNvPr>
          <p:cNvSpPr txBox="1"/>
          <p:nvPr/>
        </p:nvSpPr>
        <p:spPr>
          <a:xfrm>
            <a:off x="1699122" y="1622227"/>
            <a:ext cx="16489832" cy="960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Hagyományápolás</a:t>
            </a:r>
            <a:r>
              <a:rPr lang="hu-HU" sz="8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 </a:t>
            </a:r>
            <a:r>
              <a:rPr lang="hu-HU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Hagyományőrzés? </a:t>
            </a:r>
          </a:p>
          <a:p>
            <a:pPr lvl="2"/>
            <a:r>
              <a:rPr lang="hu-HU" sz="5400" b="1" dirty="0"/>
              <a:t>„A hagyományt nem ápolni kell, hisz nem beteg. </a:t>
            </a:r>
            <a:endParaRPr lang="hu-HU" sz="5400" dirty="0"/>
          </a:p>
          <a:p>
            <a:pPr lvl="2"/>
            <a:r>
              <a:rPr lang="hu-HU" sz="5400" b="1" dirty="0"/>
              <a:t>Nem őrizni kell, mert nem rab. </a:t>
            </a:r>
            <a:endParaRPr lang="hu-HU" sz="5400" dirty="0"/>
          </a:p>
          <a:p>
            <a:pPr lvl="2"/>
            <a:r>
              <a:rPr lang="hu-HU" sz="5400" b="1" dirty="0"/>
              <a:t>Hagyományaink csak akkor maradhatnak meg, </a:t>
            </a:r>
            <a:endParaRPr lang="hu-HU" sz="5400" dirty="0"/>
          </a:p>
          <a:p>
            <a:pPr lvl="2"/>
            <a:r>
              <a:rPr lang="hu-HU" sz="5400" b="1" dirty="0"/>
              <a:t>ha megéljük őket!” </a:t>
            </a:r>
            <a:endParaRPr lang="hu-HU" sz="5400" dirty="0"/>
          </a:p>
          <a:p>
            <a:pPr lvl="6"/>
            <a:r>
              <a:rPr lang="hu-HU" sz="5400" dirty="0"/>
              <a:t>                  (</a:t>
            </a:r>
            <a:r>
              <a:rPr lang="hu-HU" sz="5400" dirty="0">
                <a:solidFill>
                  <a:schemeClr val="tx1"/>
                </a:solidFill>
              </a:rPr>
              <a:t>Sebő Ferenc, </a:t>
            </a:r>
          </a:p>
          <a:p>
            <a:pPr lvl="6"/>
            <a:r>
              <a:rPr lang="hu-HU" sz="5400" dirty="0"/>
              <a:t>                   Kossuth-díjas énekes, gitáros, </a:t>
            </a:r>
          </a:p>
          <a:p>
            <a:pPr lvl="6"/>
            <a:r>
              <a:rPr lang="hu-HU" sz="5400" dirty="0"/>
              <a:t>                   dalszerző és népzenekutató) </a:t>
            </a:r>
          </a:p>
          <a:p>
            <a:pPr algn="l"/>
            <a:endParaRPr lang="en-US" sz="8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4176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8588A958-BF66-7DB6-95AC-AB47E9B975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9" y="3340"/>
            <a:ext cx="20085501" cy="1130266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CC6052C-5DD3-AC5E-A28B-2FAA21712AAB}"/>
              </a:ext>
            </a:extLst>
          </p:cNvPr>
          <p:cNvSpPr txBox="1"/>
          <p:nvPr/>
        </p:nvSpPr>
        <p:spPr>
          <a:xfrm>
            <a:off x="6883698" y="8534101"/>
            <a:ext cx="110253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Köszönjük</a:t>
            </a:r>
            <a:r>
              <a:rPr lang="en-US" sz="66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66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figyelm</a:t>
            </a:r>
            <a:r>
              <a:rPr lang="hu-HU" sz="66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üke</a:t>
            </a:r>
            <a:r>
              <a:rPr lang="en-US" sz="66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t!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B267129-1D33-14F8-488F-24C3A6A5F680}"/>
              </a:ext>
            </a:extLst>
          </p:cNvPr>
          <p:cNvSpPr txBox="1"/>
          <p:nvPr/>
        </p:nvSpPr>
        <p:spPr>
          <a:xfrm>
            <a:off x="3211290" y="4130979"/>
            <a:ext cx="144020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Név</a:t>
            </a:r>
            <a:r>
              <a:rPr lang="en-US" sz="44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hu-HU" sz="44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			Füzesgyarmat Város Önkormányzata </a:t>
            </a:r>
            <a:endParaRPr lang="en-US" sz="44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44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4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Intézmény</a:t>
            </a:r>
            <a:r>
              <a:rPr lang="en-US" sz="44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hu-HU" sz="44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Füzesgyarmat Város Önkormányzata 	</a:t>
            </a:r>
            <a:endParaRPr lang="en-US" sz="44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4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 </a:t>
            </a:r>
            <a:r>
              <a:rPr lang="en-US" sz="44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cím</a:t>
            </a:r>
            <a:r>
              <a:rPr lang="hu-HU" sz="44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   polgarmester@fuzesgyarmat.hu </a:t>
            </a:r>
            <a:endParaRPr lang="en-US" sz="44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06075-8696-8B11-5CC2-3746482F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1586104B-AB77-7653-39F0-CE6226F06F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9" y="3340"/>
            <a:ext cx="20085501" cy="1130266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737B1D8E-F175-A4A2-E64E-31E387039C2F}"/>
              </a:ext>
            </a:extLst>
          </p:cNvPr>
          <p:cNvSpPr txBox="1"/>
          <p:nvPr/>
        </p:nvSpPr>
        <p:spPr>
          <a:xfrm>
            <a:off x="4942848" y="3422427"/>
            <a:ext cx="102318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Köszönjük</a:t>
            </a:r>
            <a:r>
              <a:rPr lang="hu-HU" sz="66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66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figyelm</a:t>
            </a:r>
            <a:r>
              <a:rPr lang="hu-HU" sz="6600" b="1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üke</a:t>
            </a:r>
            <a:r>
              <a:rPr lang="en-US" sz="66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t!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2423787-1E32-3F0A-DEAF-0F05384C6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5"/>
          <a:stretch>
            <a:fillRect/>
          </a:stretch>
        </p:blipFill>
        <p:spPr>
          <a:xfrm>
            <a:off x="3368954" y="4508443"/>
            <a:ext cx="15076220" cy="5106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9845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D3094-585A-AE4E-BDC7-0D68F5B54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B2A653BA-4148-8452-391D-8D89FBD2BB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9" y="3340"/>
            <a:ext cx="20085501" cy="1130266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9B5D9F4-C29A-9809-71A6-9F425584B0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306" y="4286523"/>
            <a:ext cx="3217847" cy="449694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FFC78CF-C9E7-FECF-E5DF-73BD5E5A4D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011" y="4799547"/>
            <a:ext cx="4015435" cy="401543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FA2B548-DF62-CDF1-0864-8627B75634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r="24001"/>
          <a:stretch>
            <a:fillRect/>
          </a:stretch>
        </p:blipFill>
        <p:spPr>
          <a:xfrm>
            <a:off x="7705114" y="4799547"/>
            <a:ext cx="5472388" cy="401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01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CCCCE-9865-9D2C-9165-BFFF759B3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CBE935AE-2E28-B40B-5066-976466737F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4B5DFDF3-DF73-1241-EE5A-3D2C81995C70}"/>
              </a:ext>
            </a:extLst>
          </p:cNvPr>
          <p:cNvSpPr txBox="1"/>
          <p:nvPr/>
        </p:nvSpPr>
        <p:spPr>
          <a:xfrm>
            <a:off x="1267074" y="974155"/>
            <a:ext cx="180740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FÜZESGYARMAT: </a:t>
            </a:r>
          </a:p>
          <a:p>
            <a:pPr algn="ctr"/>
            <a:r>
              <a:rPr lang="hu-HU" sz="7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NÉPI KISGAZDAHÁZ KOVÁCSMŰHELLYEL </a:t>
            </a:r>
            <a:endParaRPr lang="en-US" sz="7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AC7342B-0037-3278-5950-852AC7C25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9" t="16034" r="367" b="14619"/>
          <a:stretch>
            <a:fillRect/>
          </a:stretch>
        </p:blipFill>
        <p:spPr>
          <a:xfrm>
            <a:off x="4759462" y="2918371"/>
            <a:ext cx="10585175" cy="690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61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4FB21-0F60-210F-E88D-EAB70ECAD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AE81C2C-0BA8-6A90-8319-E5359527F6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1AD05812-872E-9949-04F9-C60701554BC0}"/>
              </a:ext>
            </a:extLst>
          </p:cNvPr>
          <p:cNvSpPr txBox="1"/>
          <p:nvPr/>
        </p:nvSpPr>
        <p:spPr>
          <a:xfrm>
            <a:off x="1267074" y="974155"/>
            <a:ext cx="180740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FÜZESGYARMAT: </a:t>
            </a:r>
          </a:p>
          <a:p>
            <a:pPr algn="ctr"/>
            <a:r>
              <a:rPr lang="hu-HU" sz="7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NÉPI KISGAZDAHÁZ KOVÁCSMŰHELLYEL </a:t>
            </a:r>
            <a:endParaRPr lang="en-US" sz="7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02771C6-B524-34F9-0E87-CD87087F6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66"/>
          <a:stretch>
            <a:fillRect/>
          </a:stretch>
        </p:blipFill>
        <p:spPr>
          <a:xfrm>
            <a:off x="3724580" y="3220925"/>
            <a:ext cx="12649363" cy="6553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7536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21300-F3B4-8134-7F3D-BEAAD6DC0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F33700D-9F07-C9F9-2C17-E45171958E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4570BAD-6416-2883-E416-B32340213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098" y="1563271"/>
            <a:ext cx="12211123" cy="8195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88C095C6-5AE0-099C-4505-7ABB931FF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0"/>
          <a:stretch>
            <a:fillRect/>
          </a:stretch>
        </p:blipFill>
        <p:spPr>
          <a:xfrm>
            <a:off x="11852250" y="1144880"/>
            <a:ext cx="6523072" cy="8601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BBDA8233-5852-01F9-54BF-ECA34D54A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3" t="40750" r="50107" b="54829"/>
          <a:stretch>
            <a:fillRect/>
          </a:stretch>
        </p:blipFill>
        <p:spPr>
          <a:xfrm>
            <a:off x="5426481" y="8035242"/>
            <a:ext cx="7632848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786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D9007-888F-7C09-9789-71E338990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C3D293A-97E7-842B-178A-C9D7C43512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"/>
            <a:ext cx="20104100" cy="113026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F51E4-04D7-5B2F-94BA-217359DD7848}"/>
              </a:ext>
            </a:extLst>
          </p:cNvPr>
          <p:cNvSpPr txBox="1"/>
          <p:nvPr/>
        </p:nvSpPr>
        <p:spPr>
          <a:xfrm>
            <a:off x="1627114" y="1742873"/>
            <a:ext cx="16849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1880 – fújtató, üllő, munkaasztal </a:t>
            </a:r>
            <a:endParaRPr lang="en-US" sz="8000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D8C1F77-63B8-E5AE-7C48-3552BA670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0" b="9501"/>
          <a:stretch>
            <a:fillRect/>
          </a:stretch>
        </p:blipFill>
        <p:spPr>
          <a:xfrm>
            <a:off x="9620002" y="3066311"/>
            <a:ext cx="10369152" cy="7201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7DE311D-A605-DA98-0960-AF754EB08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5"/>
          <a:stretch>
            <a:fillRect/>
          </a:stretch>
        </p:blipFill>
        <p:spPr>
          <a:xfrm>
            <a:off x="6451650" y="3093475"/>
            <a:ext cx="5100894" cy="719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67FB37A-B7FD-3401-4F05-4FB66C852D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7"/>
          <a:stretch>
            <a:fillRect/>
          </a:stretch>
        </p:blipFill>
        <p:spPr>
          <a:xfrm>
            <a:off x="1195066" y="3112230"/>
            <a:ext cx="5616624" cy="7150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085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 Interreg HU.pptx" id="{38377341-843A-4284-8D3F-370AEE33D2F7}" vid="{9648707F-4F9D-4ACA-AFA9-390266898F27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 Interreg HU ÜRES</Template>
  <TotalTime>1316</TotalTime>
  <Words>319</Words>
  <Application>Microsoft Office PowerPoint</Application>
  <PresentationFormat>Egyéni</PresentationFormat>
  <Paragraphs>100</Paragraphs>
  <Slides>55</Slides>
  <Notes>39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55</vt:i4>
      </vt:variant>
    </vt:vector>
  </HeadingPairs>
  <TitlesOfParts>
    <vt:vector size="59" baseType="lpstr">
      <vt:lpstr>Arial</vt:lpstr>
      <vt:lpstr>Calibri</vt:lpstr>
      <vt:lpstr>Open Sans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Win10</dc:creator>
  <cp:lastModifiedBy>Win10</cp:lastModifiedBy>
  <cp:revision>12</cp:revision>
  <dcterms:created xsi:type="dcterms:W3CDTF">2025-10-05T11:55:24Z</dcterms:created>
  <dcterms:modified xsi:type="dcterms:W3CDTF">2025-10-30T10:29:40Z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2022-11-11T00:00:00Z</vt:filetime>
  </property>
  <property fmtid="{D5CDD505-2E9C-101B-9397-08002B2CF9AE}" pid="3" name="Creator">
    <vt:lpwstr>Adobe Illustrator 27.0 (Windows)</vt:lpwstr>
  </property>
  <property fmtid="{D5CDD505-2E9C-101B-9397-08002B2CF9AE}" pid="4" name="LastSaved">
    <vt:filetime>2022-11-11T00:00:00Z</vt:filetime>
  </property>
  <property fmtid="{D5CDD505-2E9C-101B-9397-08002B2CF9AE}" pid="5" name="Producer">
    <vt:lpwstr>Adobe PDF library 16.07</vt:lpwstr>
  </property>
</Properties>
</file>