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9" r:id="rId3"/>
    <p:sldId id="270" r:id="rId4"/>
    <p:sldId id="269" r:id="rId5"/>
    <p:sldId id="277" r:id="rId6"/>
    <p:sldId id="279" r:id="rId7"/>
    <p:sldId id="278" r:id="rId8"/>
    <p:sldId id="268" r:id="rId9"/>
    <p:sldId id="271" r:id="rId10"/>
    <p:sldId id="301" r:id="rId11"/>
    <p:sldId id="273" r:id="rId12"/>
    <p:sldId id="300" r:id="rId13"/>
    <p:sldId id="287" r:id="rId14"/>
    <p:sldId id="275" r:id="rId15"/>
    <p:sldId id="274" r:id="rId16"/>
    <p:sldId id="286" r:id="rId17"/>
    <p:sldId id="281" r:id="rId18"/>
    <p:sldId id="304" r:id="rId19"/>
    <p:sldId id="303" r:id="rId20"/>
    <p:sldId id="261" r:id="rId21"/>
    <p:sldId id="297" r:id="rId22"/>
    <p:sldId id="262" r:id="rId23"/>
    <p:sldId id="264" r:id="rId24"/>
    <p:sldId id="265" r:id="rId25"/>
    <p:sldId id="305" r:id="rId26"/>
    <p:sldId id="266" r:id="rId27"/>
    <p:sldId id="288" r:id="rId28"/>
    <p:sldId id="312" r:id="rId29"/>
    <p:sldId id="295" r:id="rId30"/>
    <p:sldId id="267" r:id="rId31"/>
    <p:sldId id="289" r:id="rId32"/>
    <p:sldId id="290" r:id="rId33"/>
    <p:sldId id="307" r:id="rId34"/>
    <p:sldId id="313" r:id="rId35"/>
    <p:sldId id="315" r:id="rId36"/>
    <p:sldId id="316" r:id="rId37"/>
    <p:sldId id="296" r:id="rId38"/>
    <p:sldId id="292" r:id="rId39"/>
    <p:sldId id="260" r:id="rId4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67" d="100"/>
          <a:sy n="67" d="100"/>
        </p:scale>
        <p:origin x="612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7993D-4C4D-453A-B8B3-3ACFEB875BE7}" type="datetimeFigureOut">
              <a:rPr lang="hu-HU" smtClean="0"/>
              <a:t>2025. 08. 21.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1EAC7-1DA6-49FB-A4E0-BFD40A6DBB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4263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1EAC7-1DA6-49FB-A4E0-BFD40A6DBB68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1013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1826A-CB72-24B5-C444-7722EFA4E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791B61C-FCAD-15DF-8396-B93478437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DED56CE-8B4F-F80E-933C-7CF4853A1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BBF6B41-B93F-D3DB-286F-9966776DC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1EAC7-1DA6-49FB-A4E0-BFD40A6DBB68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089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1EAC7-1DA6-49FB-A4E0-BFD40A6DBB68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9354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1EAC7-1DA6-49FB-A4E0-BFD40A6DBB68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661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92700" y="1489234"/>
            <a:ext cx="3176270" cy="81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487CABE3-9088-A7A1-B064-6E217AF0F6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0" y="397"/>
            <a:ext cx="20085500" cy="1130855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CE1A249-17A2-2460-CBE2-37508A4E55F1}"/>
              </a:ext>
            </a:extLst>
          </p:cNvPr>
          <p:cNvSpPr txBox="1"/>
          <p:nvPr/>
        </p:nvSpPr>
        <p:spPr>
          <a:xfrm>
            <a:off x="1267074" y="3422427"/>
            <a:ext cx="12877800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5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MESÉK, ÍZEK ÉS HAGYOMÁNYOK</a:t>
            </a:r>
          </a:p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Betekintés négy helyi örökségbe </a:t>
            </a:r>
          </a:p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ROHU 00073-4TT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1AA90-E89B-2E75-84AD-2A3BA55C6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8EDF9F6-0D60-8364-0B69-409449458E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9FE9A14-AD08-722C-9883-5E14A7CA2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46" y="1730239"/>
            <a:ext cx="12404782" cy="784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5610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D6D0F-1F95-0F7F-127C-B30A1424F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ED03E9-C7FD-AD0D-032E-8534DA4ABB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23FA25-6634-A400-55FA-3164AB6488E1}"/>
              </a:ext>
            </a:extLst>
          </p:cNvPr>
          <p:cNvSpPr txBox="1"/>
          <p:nvPr/>
        </p:nvSpPr>
        <p:spPr>
          <a:xfrm>
            <a:off x="2131170" y="1406203"/>
            <a:ext cx="1432560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5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TÉLI NÉPI MULATSÁGOK </a:t>
            </a:r>
            <a:endParaRPr lang="en-US" sz="115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9EAF76-F2F1-6E1E-7BF5-F0B2AE981256}"/>
              </a:ext>
            </a:extLst>
          </p:cNvPr>
          <p:cNvSpPr txBox="1"/>
          <p:nvPr/>
        </p:nvSpPr>
        <p:spPr>
          <a:xfrm>
            <a:off x="2419202" y="4107086"/>
            <a:ext cx="144780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u-HU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hu-HU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Karácsony, István, János…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hu-HU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új év köszöntése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hu-HU" sz="9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farsang és a bálok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hu-HU" sz="9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disznótor</a:t>
            </a:r>
          </a:p>
          <a:p>
            <a:pPr algn="ctr"/>
            <a:r>
              <a:rPr lang="hu-HU" sz="5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5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5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05042-B2BB-350F-052F-730363809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9F07404-A612-44A0-073F-6BEE62BAA1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02F7C52-4C41-89DE-C708-CBE177A0A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26" y="1542614"/>
            <a:ext cx="10965078" cy="8224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243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97F04-3626-8EA6-78C8-7D65D0394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29CC423A-3E1D-5D8E-86ED-BAE0111B87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53CED0-1064-CC0D-EB2A-AE214B1B55A1}"/>
              </a:ext>
            </a:extLst>
          </p:cNvPr>
          <p:cNvSpPr txBox="1"/>
          <p:nvPr/>
        </p:nvSpPr>
        <p:spPr>
          <a:xfrm>
            <a:off x="1365250" y="3902075"/>
            <a:ext cx="1645920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5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TÉLI MULATSÁGOK</a:t>
            </a:r>
          </a:p>
          <a:p>
            <a:pPr algn="ctr"/>
            <a:r>
              <a:rPr lang="hu-HU" sz="88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FARSANG </a:t>
            </a:r>
            <a:endParaRPr lang="en-US" sz="88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312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0A837-E825-A95D-C527-4F4D02D44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F27B191-5E7C-687E-FFD4-09D44675FA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0DC61F-440B-7C92-2255-249D5CD95749}"/>
              </a:ext>
            </a:extLst>
          </p:cNvPr>
          <p:cNvSpPr txBox="1"/>
          <p:nvPr/>
        </p:nvSpPr>
        <p:spPr>
          <a:xfrm>
            <a:off x="3067274" y="1982267"/>
            <a:ext cx="14325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</a:t>
            </a:r>
            <a:r>
              <a:rPr lang="en-US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címe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C87E710-E255-31D3-AA77-1961B2A6D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0"/>
          <a:stretch>
            <a:fillRect/>
          </a:stretch>
        </p:blipFill>
        <p:spPr>
          <a:xfrm>
            <a:off x="1311843" y="415068"/>
            <a:ext cx="17480414" cy="1047921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58025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A4836-158D-1760-D135-2BE5ACE94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ED97CE2-08E5-93A3-6B93-D61D7EC0CD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9D2E28F-94E3-BCC7-4A5F-3BC420410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42" y="398091"/>
            <a:ext cx="6336704" cy="100766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DE7C20C-4C6D-59DF-4EAF-028196F0A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0430" y="2083702"/>
            <a:ext cx="10019497" cy="6604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2E1D340-97A5-81CF-C250-6D2C78269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7445" r="7619" b="5962"/>
          <a:stretch>
            <a:fillRect/>
          </a:stretch>
        </p:blipFill>
        <p:spPr>
          <a:xfrm>
            <a:off x="11727350" y="376278"/>
            <a:ext cx="6852824" cy="98093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50444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7BE51-A696-E4CF-C1DA-A7AF5CC02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D9C541C-56F0-E064-62A5-59E82CE938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9D09AB6-01E1-DA05-1C99-802724C6E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06" y="1550219"/>
            <a:ext cx="6142906" cy="945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C45DCE2-AF1E-4F0F-91BC-CDF6C815E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9037" r="19204" b="8950"/>
          <a:stretch>
            <a:fillRect/>
          </a:stretch>
        </p:blipFill>
        <p:spPr>
          <a:xfrm>
            <a:off x="10268074" y="398091"/>
            <a:ext cx="5832649" cy="9275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961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C21DE-1F70-1F20-BBA9-658C3B227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5B80C7D-62FB-938F-B51D-8A39A3A06C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E866CBF-8B17-3A41-5F72-09A37BD2F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71" y="2908021"/>
            <a:ext cx="9785823" cy="682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C10BCCB-F34C-B149-4C33-B583CBD04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06" y="1451759"/>
            <a:ext cx="9696445" cy="682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889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EB9AC-1032-2E39-7E57-BEBB48ECF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6869C26-BC05-0631-BEF5-3B892F295B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71E0CED-14A8-8CE5-D7E6-50309991E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17757" r="-11916" b="-3740"/>
          <a:stretch>
            <a:fillRect/>
          </a:stretch>
        </p:blipFill>
        <p:spPr>
          <a:xfrm>
            <a:off x="1627114" y="1550219"/>
            <a:ext cx="10273141" cy="662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591BD11-F5E0-6EDD-0AA3-F8A1184F6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/>
          <a:stretch>
            <a:fillRect/>
          </a:stretch>
        </p:blipFill>
        <p:spPr>
          <a:xfrm>
            <a:off x="8345131" y="3638451"/>
            <a:ext cx="10131855" cy="6082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7358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D435D-0847-9A99-24AA-7685FB799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FAFEA65-E939-85EB-2724-44D468098B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069DAFB-3C89-A8C8-5B12-A68C60757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0" t="19864" r="26412" b="20960"/>
          <a:stretch>
            <a:fillRect/>
          </a:stretch>
        </p:blipFill>
        <p:spPr bwMode="auto">
          <a:xfrm>
            <a:off x="1915132" y="1766243"/>
            <a:ext cx="16273835" cy="77768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228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EFD9A3C-E810-CD9C-DE6F-42E7FA1769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5AA1FB-9B62-E77E-8E53-A3900C7A7FCC}"/>
              </a:ext>
            </a:extLst>
          </p:cNvPr>
          <p:cNvSpPr txBox="1"/>
          <p:nvPr/>
        </p:nvSpPr>
        <p:spPr>
          <a:xfrm>
            <a:off x="1771130" y="1838251"/>
            <a:ext cx="16633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TÉLI MULATSÁGOK A SÁRRÉTEN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98FCD-A5A9-2CB2-22E4-8813F56DE483}"/>
              </a:ext>
            </a:extLst>
          </p:cNvPr>
          <p:cNvSpPr txBox="1"/>
          <p:nvPr/>
        </p:nvSpPr>
        <p:spPr>
          <a:xfrm>
            <a:off x="2563218" y="4285869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endParaRPr lang="en-US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4346F99-7860-6234-F374-3D0DB6031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19783" r="6978" b="15389"/>
          <a:stretch>
            <a:fillRect/>
          </a:stretch>
        </p:blipFill>
        <p:spPr bwMode="auto">
          <a:xfrm>
            <a:off x="4219402" y="3350419"/>
            <a:ext cx="10217081" cy="6530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00E97-D29D-3D44-38F4-9955BDE2B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6B16B05-7D91-DC44-D979-9429D1685C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423F56-AF27-206F-4403-9BDDE979840A}"/>
              </a:ext>
            </a:extLst>
          </p:cNvPr>
          <p:cNvSpPr txBox="1"/>
          <p:nvPr/>
        </p:nvSpPr>
        <p:spPr>
          <a:xfrm>
            <a:off x="979042" y="3710459"/>
            <a:ext cx="1645920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5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TÉLI MULATSÁGOK  </a:t>
            </a:r>
          </a:p>
          <a:p>
            <a:pPr algn="ctr"/>
            <a:r>
              <a:rPr lang="hu-HU" sz="88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BÁLOK</a:t>
            </a:r>
            <a:endParaRPr lang="en-US" sz="88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91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CF560-7C56-3AC6-C335-8ABD8EA94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46B00B5-65E2-4954-2B9C-618CEFC4D8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540A8FC-C165-CCA4-0CCD-F8F98EBE8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38" y="1658230"/>
            <a:ext cx="12528423" cy="799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396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7C51F-D6D1-5099-535B-5F2C387A0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331BD8F-FCBA-0397-2FE8-14702BBD15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51A1862-2619-504E-363B-9B58FF649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2885" r="8309"/>
          <a:stretch>
            <a:fillRect/>
          </a:stretch>
        </p:blipFill>
        <p:spPr>
          <a:xfrm>
            <a:off x="1615520" y="1532158"/>
            <a:ext cx="5184576" cy="822050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AA55E8E-CE72-96F3-098F-CB5EED7B2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95" y="2093808"/>
            <a:ext cx="5559027" cy="8407403"/>
          </a:xfrm>
          <a:prstGeom prst="rect">
            <a:avLst/>
          </a:prstGeom>
        </p:spPr>
      </p:pic>
      <p:sp>
        <p:nvSpPr>
          <p:cNvPr id="7" name="Ellipszis 6">
            <a:extLst>
              <a:ext uri="{FF2B5EF4-FFF2-40B4-BE49-F238E27FC236}">
                <a16:creationId xmlns:a16="http://schemas.microsoft.com/office/drawing/2014/main" id="{DA93FF08-6ACD-20A4-F91D-9153AA4412FF}"/>
              </a:ext>
            </a:extLst>
          </p:cNvPr>
          <p:cNvSpPr/>
          <p:nvPr/>
        </p:nvSpPr>
        <p:spPr>
          <a:xfrm>
            <a:off x="5607304" y="5517647"/>
            <a:ext cx="2808312" cy="12241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1922</a:t>
            </a:r>
            <a:endParaRPr lang="hu-HU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9FDE045-BA9D-54F8-2769-9CC38B4FA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628" y="1370228"/>
            <a:ext cx="6138052" cy="8448848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D5A60F8A-B151-E7AD-8F1B-F4022E25FE4C}"/>
              </a:ext>
            </a:extLst>
          </p:cNvPr>
          <p:cNvSpPr/>
          <p:nvPr/>
        </p:nvSpPr>
        <p:spPr>
          <a:xfrm>
            <a:off x="14084498" y="8299573"/>
            <a:ext cx="2808312" cy="12241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1941</a:t>
            </a:r>
            <a:endParaRPr lang="hu-HU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83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8BFB3-C20F-5180-FF81-C9FAEFBED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F221AA-8246-7732-1D98-EFDD4D25EB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9AED7D8-6576-19DE-5FAA-2732A70CE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5733" r="10451" b="2731"/>
          <a:stretch>
            <a:fillRect/>
          </a:stretch>
        </p:blipFill>
        <p:spPr>
          <a:xfrm>
            <a:off x="3184338" y="758130"/>
            <a:ext cx="5976664" cy="979308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BE10DB2-202A-A633-25AB-D1FA6AC9D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8942" r="6456" b="3559"/>
          <a:stretch>
            <a:fillRect/>
          </a:stretch>
        </p:blipFill>
        <p:spPr>
          <a:xfrm>
            <a:off x="10071204" y="182067"/>
            <a:ext cx="6840760" cy="936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440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B88EA-111D-A663-B019-98CF10433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28947D5-7C2B-7EA0-FFD7-0DB02A62C2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2360202-6E41-412E-F672-A9F955054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281" r="3569" b="2158"/>
          <a:stretch>
            <a:fillRect/>
          </a:stretch>
        </p:blipFill>
        <p:spPr>
          <a:xfrm rot="5400000">
            <a:off x="5829127" y="-105965"/>
            <a:ext cx="8013795" cy="1152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136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A3B95-2FE1-16AF-450E-94F710CD5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B892962-F557-6222-8E31-A0883D48DC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E23C5E7-12DC-2F70-BEC8-2D90017C8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54" y="1693794"/>
            <a:ext cx="6700275" cy="2680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85C7375-CD80-6F01-66EA-F5EC363EA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4" y="1600766"/>
            <a:ext cx="8787705" cy="659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1723DF0-B21E-BF80-8779-9CD4DB659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2"/>
          <a:stretch>
            <a:fillRect/>
          </a:stretch>
        </p:blipFill>
        <p:spPr>
          <a:xfrm>
            <a:off x="7891810" y="4652735"/>
            <a:ext cx="10491895" cy="5034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4092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82CA5-30D7-FB44-D259-854BA1B23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90652AD-43ED-A3C0-2427-DE14CAE7D1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10DF0EE-6EEC-017B-33F8-44B997591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30" y="1494962"/>
            <a:ext cx="12439490" cy="8319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380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AE14C-A06A-1023-41B1-53BB22A18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D05B9F6F-DDC9-49C2-018C-4D77E812E2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0A39D6-B9ED-4BFE-B720-0C0938406643}"/>
              </a:ext>
            </a:extLst>
          </p:cNvPr>
          <p:cNvSpPr txBox="1"/>
          <p:nvPr/>
        </p:nvSpPr>
        <p:spPr>
          <a:xfrm>
            <a:off x="1365250" y="3902075"/>
            <a:ext cx="1645920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5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TÉLI MULATSÁGOK </a:t>
            </a:r>
          </a:p>
          <a:p>
            <a:pPr algn="ctr"/>
            <a:r>
              <a:rPr lang="hu-HU" sz="88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DISZNÓTOR </a:t>
            </a:r>
            <a:endParaRPr lang="en-US" sz="88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63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DA4F1-29D5-66E5-CC69-B63FA5F39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8EC74D-A18F-AD1B-D764-273384FA25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BDBC3C1-B0F7-A05B-80C4-6AE59190F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971" y="4461843"/>
            <a:ext cx="6552728" cy="390222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47AF0B7-60D0-8AB6-96E7-005528EAC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98" y="1586222"/>
            <a:ext cx="7863790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26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259C9-9A21-A2BE-1CE8-7BE62B086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E643EFE-8C23-F4D1-6891-FCCE22D215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60C237E-8F56-997D-EAE3-345D7B1CB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12" y="1550219"/>
            <a:ext cx="12746546" cy="820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0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1E629-5447-51D8-A59B-433999675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DF00A18-BED9-A62A-688E-235A7C35B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9BFCDC-5013-6A7E-2745-2B4843DAE5A0}"/>
              </a:ext>
            </a:extLst>
          </p:cNvPr>
          <p:cNvSpPr txBox="1"/>
          <p:nvPr/>
        </p:nvSpPr>
        <p:spPr>
          <a:xfrm>
            <a:off x="1915146" y="1766732"/>
            <a:ext cx="14325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VÍZIVILÁG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F6FC2B7-5BFD-6BC8-BB49-84ACF5962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2604" r="2993" b="2618"/>
          <a:stretch>
            <a:fillRect/>
          </a:stretch>
        </p:blipFill>
        <p:spPr>
          <a:xfrm>
            <a:off x="1699123" y="3206924"/>
            <a:ext cx="6480719" cy="424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Kép 1" descr="G:\Kiadványok\Füzesgyarmati legendák, aprócseprők\Az öreg kocsányos\Vízrajzi térkép_SzűcsS_3-a0cac09787.jpg">
            <a:extLst>
              <a:ext uri="{FF2B5EF4-FFF2-40B4-BE49-F238E27FC236}">
                <a16:creationId xmlns:a16="http://schemas.microsoft.com/office/drawing/2014/main" id="{E13B41C6-79B1-773C-AD88-8498297681C9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8877" y="4287709"/>
            <a:ext cx="5544616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809EF5B-8E6B-F8E8-71E5-52A1C3EC1AAC}"/>
              </a:ext>
            </a:extLst>
          </p:cNvPr>
          <p:cNvPicPr/>
          <p:nvPr/>
        </p:nvPicPr>
        <p:blipFill>
          <a:blip r:embed="rId5" cstate="print"/>
          <a:srcRect l="44430" t="22696" r="26775" b="39420"/>
          <a:stretch>
            <a:fillRect/>
          </a:stretch>
        </p:blipFill>
        <p:spPr bwMode="auto">
          <a:xfrm>
            <a:off x="10724106" y="1334195"/>
            <a:ext cx="7812868" cy="647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2745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6DC6D-EB2E-6125-45BE-104652BF6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C4F7C7-DACA-1AC9-2EBC-1C42476B34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40D25AA-0AA6-4AB3-65A1-F5744657C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t="5385" r="4359" b="4615"/>
          <a:stretch>
            <a:fillRect/>
          </a:stretch>
        </p:blipFill>
        <p:spPr>
          <a:xfrm>
            <a:off x="1699122" y="1622227"/>
            <a:ext cx="11161240" cy="8424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D369A88-41CB-144B-656E-6CB67AC87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" r="2848" b="7673"/>
          <a:stretch>
            <a:fillRect/>
          </a:stretch>
        </p:blipFill>
        <p:spPr>
          <a:xfrm>
            <a:off x="10700122" y="2342307"/>
            <a:ext cx="7704856" cy="715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326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F1F98-5134-C7A2-C765-4FB25A72A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5CDED76-1869-9945-F936-BDEC4DE843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98D4F0F-4245-33C4-91D6-A31F4918D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94" y="1550219"/>
            <a:ext cx="10945216" cy="820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106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33E2F-67CB-C347-D110-EC1BC04C0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AC65C32-5216-B06D-76A4-3ABEA28F22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53DC430-BE83-56F3-3D09-09101D15A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4"/>
          <a:stretch>
            <a:fillRect/>
          </a:stretch>
        </p:blipFill>
        <p:spPr>
          <a:xfrm>
            <a:off x="7564983" y="1622227"/>
            <a:ext cx="5676887" cy="486258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D05EA17-C319-BD16-97FC-BB4C6A8EFA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25168" r="16042" b="12434"/>
          <a:stretch>
            <a:fillRect/>
          </a:stretch>
        </p:blipFill>
        <p:spPr>
          <a:xfrm>
            <a:off x="3960712" y="4214515"/>
            <a:ext cx="4824536" cy="508392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8A7BAA9-E9B1-0322-1A6C-8903B93D5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r="19774" b="14952"/>
          <a:stretch>
            <a:fillRect/>
          </a:stretch>
        </p:blipFill>
        <p:spPr>
          <a:xfrm>
            <a:off x="1555106" y="1622227"/>
            <a:ext cx="4824536" cy="386728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E7453A8-6AD2-B486-0802-2A2FCC571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5" b="17887"/>
          <a:stretch>
            <a:fillRect/>
          </a:stretch>
        </p:blipFill>
        <p:spPr>
          <a:xfrm>
            <a:off x="12068274" y="4824536"/>
            <a:ext cx="6321892" cy="48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8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C167A-A237-F72D-3814-57B297381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65CDC8A-8E15-B3BF-C014-7E4D31317E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7C211FA-149E-56CC-C65B-A65CCBB1F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2"/>
          <a:stretch>
            <a:fillRect/>
          </a:stretch>
        </p:blipFill>
        <p:spPr>
          <a:xfrm>
            <a:off x="4219402" y="1730239"/>
            <a:ext cx="11298371" cy="784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208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00F28-6851-58E3-5668-987E8EF0D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79C2035-C52A-52A2-EFD4-BC56EC80F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CD84EB7-0DAA-AFBE-B777-39DE9B773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4"/>
          <a:stretch>
            <a:fillRect/>
          </a:stretch>
        </p:blipFill>
        <p:spPr>
          <a:xfrm>
            <a:off x="4694920" y="2433175"/>
            <a:ext cx="5400600" cy="644299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6A8D17B-B415-3FA1-4B36-29493692A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7"/>
          <a:stretch>
            <a:fillRect/>
          </a:stretch>
        </p:blipFill>
        <p:spPr>
          <a:xfrm>
            <a:off x="1735658" y="3489911"/>
            <a:ext cx="4283944" cy="529856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6A59CEA-2FEE-223D-4942-BF46F788BE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97" t="3484" r="11797" b="9587"/>
          <a:stretch>
            <a:fillRect/>
          </a:stretch>
        </p:blipFill>
        <p:spPr>
          <a:xfrm>
            <a:off x="8583190" y="2387256"/>
            <a:ext cx="5581152" cy="646887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75696FF-A9F3-3209-2FA3-5D1E860802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1"/>
          <a:stretch>
            <a:fillRect/>
          </a:stretch>
        </p:blipFill>
        <p:spPr>
          <a:xfrm>
            <a:off x="14164342" y="3548677"/>
            <a:ext cx="4375752" cy="529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7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B5F7D-1EE9-7D8A-1BC9-387CE3F4A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EB0A8F6-67C8-5563-FF57-95BC41D431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BA584F9-AD76-C97F-DCCC-A8E35FE7E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360" y="4286523"/>
            <a:ext cx="4996589" cy="5371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535E260-276C-EB26-1B0C-EEC28A9A4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5"/>
          <a:stretch>
            <a:fillRect/>
          </a:stretch>
        </p:blipFill>
        <p:spPr>
          <a:xfrm>
            <a:off x="5506848" y="1476752"/>
            <a:ext cx="4161219" cy="449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1BC0A6B-D89A-A9A6-3FD2-50A64A678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38" y="3909218"/>
            <a:ext cx="4311479" cy="574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9673EB45-2C08-A1E9-C873-B6506D9360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574" y="4806414"/>
            <a:ext cx="3754952" cy="5006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309BCE5-E496-DB07-3E61-38B1270E69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t="8464" r="12646" b="22957"/>
          <a:stretch>
            <a:fillRect/>
          </a:stretch>
        </p:blipFill>
        <p:spPr>
          <a:xfrm>
            <a:off x="11390564" y="1476752"/>
            <a:ext cx="3962767" cy="4492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633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7DCBE-A9B1-01F8-912E-58863C2D8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EEC3772-7C7D-F1A8-F4FE-834157D164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0CBE152-1F23-37FC-CDA9-4B1172FE1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9251" b="25168"/>
          <a:stretch>
            <a:fillRect/>
          </a:stretch>
        </p:blipFill>
        <p:spPr>
          <a:xfrm>
            <a:off x="1699122" y="1622227"/>
            <a:ext cx="5688632" cy="548128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5F45259-6EFD-3336-29C2-0BE280A5B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53184" r="50000"/>
          <a:stretch>
            <a:fillRect/>
          </a:stretch>
        </p:blipFill>
        <p:spPr>
          <a:xfrm>
            <a:off x="12524206" y="1808876"/>
            <a:ext cx="5904656" cy="529463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5E22539-A158-54DB-116E-08B72A7C8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23894" r="30421" b="23895"/>
          <a:stretch>
            <a:fillRect/>
          </a:stretch>
        </p:blipFill>
        <p:spPr>
          <a:xfrm>
            <a:off x="6307634" y="4790579"/>
            <a:ext cx="7488832" cy="5904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7C56DA-FE07-3955-B919-2A6E38A25799}"/>
              </a:ext>
            </a:extLst>
          </p:cNvPr>
          <p:cNvSpPr txBox="1"/>
          <p:nvPr/>
        </p:nvSpPr>
        <p:spPr>
          <a:xfrm>
            <a:off x="2760861" y="3453705"/>
            <a:ext cx="143256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TÖLTÖTT KÁPOSZTA</a:t>
            </a:r>
          </a:p>
          <a:p>
            <a:pPr algn="ctr"/>
            <a:r>
              <a:rPr lang="hu-HU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TOROS KÁPOSZTA </a:t>
            </a:r>
          </a:p>
          <a:p>
            <a:pPr algn="ctr"/>
            <a:r>
              <a:rPr lang="hu-HU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POGÁCSA</a:t>
            </a:r>
          </a:p>
          <a:p>
            <a:pPr algn="ctr"/>
            <a:r>
              <a:rPr lang="hu-HU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CITERASZÓ</a:t>
            </a:r>
          </a:p>
        </p:txBody>
      </p:sp>
    </p:spTree>
    <p:extLst>
      <p:ext uri="{BB962C8B-B14F-4D97-AF65-F5344CB8AC3E}">
        <p14:creationId xmlns:p14="http://schemas.microsoft.com/office/powerpoint/2010/main" val="4255892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C92C4-39C2-72D2-B808-AF3079D7A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82952B8-4676-70ED-20B7-07B46C1A61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A10808F-F517-F9D8-6805-915704F89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783" y="2467446"/>
            <a:ext cx="13188534" cy="637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7923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C4FCF-9DA5-E710-E156-929745A42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A329E2-772B-4806-5D7E-5164DBDD1E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011E469-3AFD-CCED-BECB-039F76F11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/>
          <a:stretch>
            <a:fillRect/>
          </a:stretch>
        </p:blipFill>
        <p:spPr>
          <a:xfrm>
            <a:off x="1661162" y="1641942"/>
            <a:ext cx="9505056" cy="815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416D6E3-3F20-9AB4-8828-2E25E698A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62" y="2774355"/>
            <a:ext cx="8892480" cy="666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830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8588A958-BF66-7DB6-95AC-AB47E9B975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9" y="3340"/>
            <a:ext cx="20085501" cy="1130266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CC6052C-5DD3-AC5E-A28B-2FAA21712AAB}"/>
              </a:ext>
            </a:extLst>
          </p:cNvPr>
          <p:cNvSpPr txBox="1"/>
          <p:nvPr/>
        </p:nvSpPr>
        <p:spPr>
          <a:xfrm>
            <a:off x="11499850" y="7635875"/>
            <a:ext cx="655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Köszönjük</a:t>
            </a:r>
            <a:r>
              <a:rPr lang="en-US" sz="5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figyelmét</a:t>
            </a:r>
            <a:r>
              <a:rPr lang="en-US" sz="5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267129-1D33-14F8-488F-24C3A6A5F680}"/>
              </a:ext>
            </a:extLst>
          </p:cNvPr>
          <p:cNvSpPr txBox="1"/>
          <p:nvPr/>
        </p:nvSpPr>
        <p:spPr>
          <a:xfrm>
            <a:off x="3650978" y="4158000"/>
            <a:ext cx="144020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Név</a:t>
            </a:r>
            <a:r>
              <a:rPr lang="en-US" sz="44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hu-HU" sz="44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		</a:t>
            </a:r>
            <a:r>
              <a:rPr lang="hu-HU" sz="44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Mészáros Zoltánné</a:t>
            </a:r>
          </a:p>
          <a:p>
            <a:endParaRPr lang="en-US" sz="44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4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Intézmény</a:t>
            </a:r>
            <a:r>
              <a:rPr lang="en-US" sz="44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hu-HU" sz="44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	</a:t>
            </a:r>
            <a:r>
              <a:rPr lang="hu-HU" sz="44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Füzesgyarmat Város Önkormányzata </a:t>
            </a:r>
            <a:endParaRPr lang="en-US" sz="4400" dirty="0" smtClean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4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4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 </a:t>
            </a:r>
            <a:r>
              <a:rPr lang="en-US" sz="44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cím</a:t>
            </a:r>
            <a:r>
              <a:rPr lang="hu-HU" sz="44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	</a:t>
            </a:r>
            <a:r>
              <a:rPr lang="hu-HU" sz="4400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testuletiugyint@fuzesgyarmat.hu</a:t>
            </a:r>
            <a:endParaRPr lang="en-US" sz="44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9FF93-071F-3B13-ED6E-BE07DCD71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16A11-6843-59B8-4093-F60B0FCE92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89548A-6AED-1153-DE80-491176F893FB}"/>
              </a:ext>
            </a:extLst>
          </p:cNvPr>
          <p:cNvSpPr txBox="1"/>
          <p:nvPr/>
        </p:nvSpPr>
        <p:spPr>
          <a:xfrm>
            <a:off x="1987154" y="1625034"/>
            <a:ext cx="14325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TÖRTÉNELEM </a:t>
            </a:r>
          </a:p>
          <a:p>
            <a:pPr algn="l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DIÓHÉJBAN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927D8-24CD-311B-EDF1-430871CE81B9}"/>
              </a:ext>
            </a:extLst>
          </p:cNvPr>
          <p:cNvSpPr txBox="1"/>
          <p:nvPr/>
        </p:nvSpPr>
        <p:spPr>
          <a:xfrm>
            <a:off x="2016692" y="4004823"/>
            <a:ext cx="14478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Lakott hely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első „megülés”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írásos említése  (1219)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Nadányiak</a:t>
            </a: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(XIV – XVII. század)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hu-HU" sz="32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törökök 150 éve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„futások”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hu-HU" sz="32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második „megülés”  (hat év 1711 után)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Harruckernek</a:t>
            </a: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(1719-től)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Wenckheimek</a:t>
            </a: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Blankensteinek</a:t>
            </a: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(1945-ig)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lecsapolás (1844 után) </a:t>
            </a:r>
          </a:p>
          <a:p>
            <a:pPr algn="just"/>
            <a:endParaRPr lang="hu-HU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57755F0-622F-B618-BA5F-BA863F415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716" y="-1617543"/>
            <a:ext cx="6361509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69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E6E60-1C78-52A5-74B6-15B80827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2A5CC2B-4C93-DBE8-A26E-EB8D69D1A6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7B78CC-4B1F-2564-C72A-F89DE9126C74}"/>
              </a:ext>
            </a:extLst>
          </p:cNvPr>
          <p:cNvSpPr txBox="1"/>
          <p:nvPr/>
        </p:nvSpPr>
        <p:spPr>
          <a:xfrm>
            <a:off x="2584450" y="4297418"/>
            <a:ext cx="1447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u-HU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hu-HU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DE6CE48-3192-9519-1899-9CD9EB0A4F2F}"/>
              </a:ext>
            </a:extLst>
          </p:cNvPr>
          <p:cNvPicPr/>
          <p:nvPr/>
        </p:nvPicPr>
        <p:blipFill>
          <a:blip r:embed="rId3" cstate="print"/>
          <a:srcRect l="9398" t="15535" r="34425" b="10203"/>
          <a:stretch>
            <a:fillRect/>
          </a:stretch>
        </p:blipFill>
        <p:spPr bwMode="auto">
          <a:xfrm>
            <a:off x="1670363" y="1602532"/>
            <a:ext cx="8280920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DE27855-8169-C6FD-D3CC-3FB7FEF6753B}"/>
              </a:ext>
            </a:extLst>
          </p:cNvPr>
          <p:cNvPicPr/>
          <p:nvPr/>
        </p:nvPicPr>
        <p:blipFill>
          <a:blip r:embed="rId4" cstate="print"/>
          <a:srcRect l="3433" t="12457" r="23652" b="15870"/>
          <a:stretch>
            <a:fillRect/>
          </a:stretch>
        </p:blipFill>
        <p:spPr bwMode="auto">
          <a:xfrm>
            <a:off x="9547994" y="3630257"/>
            <a:ext cx="8712969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63591E68-EBFC-2EDC-9923-EBCE00749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1976" y="1774436"/>
            <a:ext cx="3978586" cy="2308324"/>
          </a:xfrm>
          <a:prstGeom prst="rect">
            <a:avLst/>
          </a:prstGeom>
          <a:ln w="57150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1219 – a t</a:t>
            </a:r>
            <a:r>
              <a:rPr kumimoji="0" lang="hu-H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ü</a:t>
            </a:r>
            <a:r>
              <a:rPr kumimoji="0" lang="hu-H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zesvas-pr</a:t>
            </a:r>
            <a:r>
              <a:rPr kumimoji="0" lang="hu-H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hu-H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 </a:t>
            </a:r>
            <a:r>
              <a:rPr lang="hu-H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váradi</a:t>
            </a:r>
            <a:r>
              <a:rPr lang="hu-H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Regestrum)</a:t>
            </a:r>
            <a:endParaRPr kumimoji="0" lang="hu-H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9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0F7F0-DC54-8B6F-D267-FACD0F293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84C97A1-D132-42DB-8706-8DD64E7857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A5A00E-6C2E-879C-B8AC-E68380E11DF7}"/>
              </a:ext>
            </a:extLst>
          </p:cNvPr>
          <p:cNvSpPr txBox="1"/>
          <p:nvPr/>
        </p:nvSpPr>
        <p:spPr>
          <a:xfrm>
            <a:off x="2630834" y="4297418"/>
            <a:ext cx="1447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u-HU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F75FB9E-A926-FD24-FC23-585EA9729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68275"/>
            <a:ext cx="195072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76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E33D8-1554-0A16-533C-BCC8F88F8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D56438-FC22-4782-ED5D-6F4D1CA8B3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12" name="Kép 11" descr="G:\KÉPEK\Régen\Füzesgyarmat_1895_96_17202766_1499120183466496_1391983665192237105_n.jpg">
            <a:extLst>
              <a:ext uri="{FF2B5EF4-FFF2-40B4-BE49-F238E27FC236}">
                <a16:creationId xmlns:a16="http://schemas.microsoft.com/office/drawing/2014/main" id="{AF0FDCA2-45F9-E262-7A5E-FC6A8BBF9D73}"/>
              </a:ext>
            </a:extLst>
          </p:cNvPr>
          <p:cNvPicPr/>
          <p:nvPr/>
        </p:nvPicPr>
        <p:blipFill>
          <a:blip r:embed="rId3" cstate="print"/>
          <a:srcRect l="1419" t="5008" r="2765" b="5843"/>
          <a:stretch>
            <a:fillRect/>
          </a:stretch>
        </p:blipFill>
        <p:spPr bwMode="auto">
          <a:xfrm>
            <a:off x="6739682" y="1517745"/>
            <a:ext cx="11744746" cy="827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17ED2BFE-DA6F-5A63-5EB9-08EEED2903D7}"/>
              </a:ext>
            </a:extLst>
          </p:cNvPr>
          <p:cNvSpPr/>
          <p:nvPr/>
        </p:nvSpPr>
        <p:spPr>
          <a:xfrm>
            <a:off x="13364417" y="3090170"/>
            <a:ext cx="2876329" cy="151440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hu-HU" sz="6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1895</a:t>
            </a:r>
            <a:endParaRPr lang="en-US" sz="6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5553F7D-F589-69BB-9406-E97D6A992E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6536" t="22526" r="19289" b="3925"/>
          <a:stretch>
            <a:fillRect/>
          </a:stretch>
        </p:blipFill>
        <p:spPr bwMode="auto">
          <a:xfrm>
            <a:off x="1610345" y="1560257"/>
            <a:ext cx="5806835" cy="415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D9FE226-4DFD-A399-5F0B-88389202E1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7929" t="25427" r="19577" b="3925"/>
          <a:stretch>
            <a:fillRect/>
          </a:stretch>
        </p:blipFill>
        <p:spPr bwMode="auto">
          <a:xfrm>
            <a:off x="1619672" y="5654674"/>
            <a:ext cx="5797508" cy="409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229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29C8A-C565-0FD6-A01C-B01DB3330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99F6A95-386D-E53C-0843-DB6697C92E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42D059-31D1-F6DB-8FC5-697AB64B1D66}"/>
              </a:ext>
            </a:extLst>
          </p:cNvPr>
          <p:cNvSpPr txBox="1"/>
          <p:nvPr/>
        </p:nvSpPr>
        <p:spPr>
          <a:xfrm>
            <a:off x="1583740" y="1660063"/>
            <a:ext cx="14325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NAPJAINKBAN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4DBBED0-FBFB-E0CD-C189-2220A1DC8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t="-4751" r="-48" b="13139"/>
          <a:stretch>
            <a:fillRect/>
          </a:stretch>
        </p:blipFill>
        <p:spPr>
          <a:xfrm>
            <a:off x="10175671" y="3927781"/>
            <a:ext cx="8344689" cy="572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E259835-D81F-079E-6D8E-FB99846C8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40" y="2983502"/>
            <a:ext cx="9908470" cy="4094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9948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65C61-CF36-28F7-5D29-6D6C1E93A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E9E3DD9-BE03-A95B-010C-19CD8FD45A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B71A24-74D9-D55F-406D-5AFFD7AF28C2}"/>
              </a:ext>
            </a:extLst>
          </p:cNvPr>
          <p:cNvSpPr txBox="1"/>
          <p:nvPr/>
        </p:nvSpPr>
        <p:spPr>
          <a:xfrm>
            <a:off x="402978" y="1583313"/>
            <a:ext cx="16561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ÜNNEPEK A REFORMÁTUSSÁ LETT FÜZESGYARMATON 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13559-8459-62A8-B2E4-31C9C1F6CB69}"/>
              </a:ext>
            </a:extLst>
          </p:cNvPr>
          <p:cNvSpPr txBox="1"/>
          <p:nvPr/>
        </p:nvSpPr>
        <p:spPr>
          <a:xfrm>
            <a:off x="6091610" y="4137858"/>
            <a:ext cx="1281742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u-HU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4" indent="-457200" algn="l">
              <a:buFont typeface="Arial" panose="020B0604020202020204" pitchFamily="34" charset="0"/>
              <a:buChar char="•"/>
            </a:pPr>
            <a:r>
              <a:rPr lang="hu-HU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Lakodalom </a:t>
            </a:r>
          </a:p>
          <a:p>
            <a:pPr marL="457200" lvl="4" indent="-457200" algn="l">
              <a:buFont typeface="Arial" panose="020B0604020202020204" pitchFamily="34" charset="0"/>
              <a:buChar char="•"/>
            </a:pPr>
            <a:r>
              <a:rPr lang="hu-HU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Keresztelő </a:t>
            </a:r>
          </a:p>
          <a:p>
            <a:pPr lvl="4" algn="l"/>
            <a:r>
              <a:rPr lang="hu-HU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(és konfirmálás)  </a:t>
            </a:r>
          </a:p>
          <a:p>
            <a:pPr marL="457200" lvl="4" indent="-457200" algn="l">
              <a:buFont typeface="Arial" panose="020B0604020202020204" pitchFamily="34" charset="0"/>
              <a:buChar char="•"/>
            </a:pPr>
            <a:r>
              <a:rPr lang="hu-HU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Temetés </a:t>
            </a:r>
            <a:endParaRPr lang="hu-HU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6B8C48B-2C81-0FE5-841C-1AC32E97F6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7646" t="13481" r="25367" b="6314"/>
          <a:stretch>
            <a:fillRect/>
          </a:stretch>
        </p:blipFill>
        <p:spPr bwMode="auto">
          <a:xfrm>
            <a:off x="2070716" y="4052118"/>
            <a:ext cx="2825828" cy="532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C20FD2B-364A-F87F-FBE9-F68990B4B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4"/>
          <a:stretch>
            <a:fillRect/>
          </a:stretch>
        </p:blipFill>
        <p:spPr>
          <a:xfrm>
            <a:off x="13796466" y="3766290"/>
            <a:ext cx="4673731" cy="5959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2128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Interreg HU.pptx" id="{38377341-843A-4284-8D3F-370AEE33D2F7}" vid="{9648707F-4F9D-4ACA-AFA9-390266898F27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 Interreg HU</Template>
  <TotalTime>1387</TotalTime>
  <Words>154</Words>
  <Application>Microsoft Office PowerPoint</Application>
  <PresentationFormat>Egyéni</PresentationFormat>
  <Paragraphs>63</Paragraphs>
  <Slides>39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4" baseType="lpstr">
      <vt:lpstr>Arial</vt:lpstr>
      <vt:lpstr>Calibri</vt:lpstr>
      <vt:lpstr>Open Sans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Win10</dc:creator>
  <cp:lastModifiedBy>Windows-felhasználó</cp:lastModifiedBy>
  <cp:revision>5</cp:revision>
  <dcterms:created xsi:type="dcterms:W3CDTF">2025-07-24T14:36:02Z</dcterms:created>
  <dcterms:modified xsi:type="dcterms:W3CDTF">2025-08-21T10:03:05Z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2022-11-11T00:00:00Z</vt:filetime>
  </property>
  <property fmtid="{D5CDD505-2E9C-101B-9397-08002B2CF9AE}" pid="3" name="Creator">
    <vt:lpwstr>Adobe Illustrator 27.0 (Windows)</vt:lpwstr>
  </property>
  <property fmtid="{D5CDD505-2E9C-101B-9397-08002B2CF9AE}" pid="4" name="LastSaved">
    <vt:filetime>2022-11-11T00:00:00Z</vt:filetime>
  </property>
  <property fmtid="{D5CDD505-2E9C-101B-9397-08002B2CF9AE}" pid="5" name="Producer">
    <vt:lpwstr>Adobe PDF library 16.07</vt:lpwstr>
  </property>
</Properties>
</file>