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5"/>
  </p:notesMasterIdLst>
  <p:sldIdLst>
    <p:sldId id="256" r:id="rId2"/>
    <p:sldId id="268" r:id="rId3"/>
    <p:sldId id="258" r:id="rId4"/>
    <p:sldId id="269" r:id="rId5"/>
    <p:sldId id="270" r:id="rId6"/>
    <p:sldId id="259" r:id="rId7"/>
    <p:sldId id="267" r:id="rId8"/>
    <p:sldId id="271" r:id="rId9"/>
    <p:sldId id="272" r:id="rId10"/>
    <p:sldId id="260" r:id="rId11"/>
    <p:sldId id="273" r:id="rId12"/>
    <p:sldId id="274" r:id="rId13"/>
    <p:sldId id="261" r:id="rId14"/>
    <p:sldId id="263" r:id="rId15"/>
    <p:sldId id="264" r:id="rId16"/>
    <p:sldId id="265" r:id="rId17"/>
    <p:sldId id="293" r:id="rId18"/>
    <p:sldId id="294" r:id="rId19"/>
    <p:sldId id="295" r:id="rId20"/>
    <p:sldId id="296" r:id="rId21"/>
    <p:sldId id="276" r:id="rId22"/>
    <p:sldId id="278" r:id="rId23"/>
    <p:sldId id="277" r:id="rId24"/>
    <p:sldId id="297" r:id="rId25"/>
    <p:sldId id="298" r:id="rId26"/>
    <p:sldId id="279" r:id="rId27"/>
    <p:sldId id="299" r:id="rId28"/>
    <p:sldId id="280" r:id="rId29"/>
    <p:sldId id="300" r:id="rId30"/>
    <p:sldId id="281" r:id="rId31"/>
    <p:sldId id="266" r:id="rId32"/>
    <p:sldId id="301" r:id="rId33"/>
    <p:sldId id="302" r:id="rId34"/>
    <p:sldId id="262" r:id="rId35"/>
    <p:sldId id="282" r:id="rId36"/>
    <p:sldId id="303" r:id="rId37"/>
    <p:sldId id="304" r:id="rId38"/>
    <p:sldId id="305" r:id="rId39"/>
    <p:sldId id="283" r:id="rId40"/>
    <p:sldId id="306" r:id="rId41"/>
    <p:sldId id="307" r:id="rId42"/>
    <p:sldId id="308" r:id="rId43"/>
    <p:sldId id="275" r:id="rId44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09" autoAdjust="0"/>
    <p:restoredTop sz="94589" autoAdjust="0"/>
  </p:normalViewPr>
  <p:slideViewPr>
    <p:cSldViewPr>
      <p:cViewPr varScale="1">
        <p:scale>
          <a:sx n="103" d="100"/>
          <a:sy n="103" d="100"/>
        </p:scale>
        <p:origin x="7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BBD48-0BD7-4E6D-B635-1A7A86CD35A1}" type="datetimeFigureOut">
              <a:rPr lang="hu-HU" smtClean="0"/>
              <a:pPr/>
              <a:t>2025. 10. 30.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9B38D-7641-468E-9735-20EB6E2CBAA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765-8AC9-4B05-9730-A2D43F7AD45B}" type="datetime1">
              <a:rPr lang="hu-HU" smtClean="0"/>
              <a:pPr/>
              <a:t>2025. 10. 30.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1F09-1415-4E61-B467-B183E8C594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8C4-741B-4A6E-B4C8-370CC48155A4}" type="datetime1">
              <a:rPr lang="hu-HU" smtClean="0"/>
              <a:pPr/>
              <a:t>2025. 10. 30.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1F09-1415-4E61-B467-B183E8C594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07A8-C43F-45FE-8F7A-6C9D9AEED545}" type="datetime1">
              <a:rPr lang="hu-HU" smtClean="0"/>
              <a:pPr/>
              <a:t>2025. 10. 30.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1F09-1415-4E61-B467-B183E8C594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FD9C-E037-4376-A25D-3D8C30416B2A}" type="datetime1">
              <a:rPr lang="hu-HU" smtClean="0"/>
              <a:pPr/>
              <a:t>2025. 10. 30.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1F09-1415-4E61-B467-B183E8C594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98FD-6D05-4334-9538-369EB8E7DA3F}" type="datetime1">
              <a:rPr lang="hu-HU" smtClean="0"/>
              <a:pPr/>
              <a:t>2025. 10. 30.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1F09-1415-4E61-B467-B183E8C594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99D8-75D7-4F11-8934-E9979823E355}" type="datetime1">
              <a:rPr lang="hu-HU" smtClean="0"/>
              <a:pPr/>
              <a:t>2025. 10. 30.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1F09-1415-4E61-B467-B183E8C594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0EC1-EF2F-476B-B1BE-AD5973B5514E}" type="datetime1">
              <a:rPr lang="hu-HU" smtClean="0"/>
              <a:pPr/>
              <a:t>2025. 10. 30.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1F09-1415-4E61-B467-B183E8C594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DCA0-01A6-4B01-B0D2-2274585A7844}" type="datetime1">
              <a:rPr lang="hu-HU" smtClean="0"/>
              <a:pPr/>
              <a:t>2025. 10. 30.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1F09-1415-4E61-B467-B183E8C594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F6E8-56FF-4DD8-A56F-AABB3BC19844}" type="datetime1">
              <a:rPr lang="hu-HU" smtClean="0"/>
              <a:pPr/>
              <a:t>2025. 10. 30.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1F09-1415-4E61-B467-B183E8C594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ECAF-B9A8-4786-9771-754A2D2BCB06}" type="datetime1">
              <a:rPr lang="hu-HU" smtClean="0"/>
              <a:pPr/>
              <a:t>2025. 10. 30.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1F09-1415-4E61-B467-B183E8C594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93A1-1262-4637-94F7-D649B4C2945C}" type="datetime1">
              <a:rPr lang="hu-HU" smtClean="0"/>
              <a:pPr/>
              <a:t>2025. 10. 30.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EE1F09-1415-4E61-B467-B183E8C594F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0CDDC4-926C-4A86-8017-3F2F58931010}" type="datetime1">
              <a:rPr lang="hu-HU" smtClean="0"/>
              <a:pPr/>
              <a:t>2025. 10. 30.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E1F09-1415-4E61-B467-B183E8C594FE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340769"/>
            <a:ext cx="8568952" cy="2016223"/>
          </a:xfrm>
        </p:spPr>
        <p:txBody>
          <a:bodyPr>
            <a:noAutofit/>
          </a:bodyPr>
          <a:lstStyle/>
          <a:p>
            <a:br>
              <a:rPr lang="hu-HU" sz="2800" dirty="0">
                <a:latin typeface="+mn-lt"/>
              </a:rPr>
            </a:br>
            <a:br>
              <a:rPr lang="hu-HU" sz="2800" dirty="0"/>
            </a:br>
            <a:r>
              <a:rPr lang="hu-HU" sz="3000" dirty="0" err="1">
                <a:latin typeface="+mn-lt"/>
              </a:rPr>
              <a:t>Pe</a:t>
            </a:r>
            <a:r>
              <a:rPr lang="hu-HU" sz="3000" dirty="0">
                <a:latin typeface="+mn-lt"/>
              </a:rPr>
              <a:t> </a:t>
            </a:r>
            <a:r>
              <a:rPr lang="hu-HU" sz="3000" dirty="0" err="1">
                <a:latin typeface="+mn-lt"/>
              </a:rPr>
              <a:t>meleagurile</a:t>
            </a:r>
            <a:r>
              <a:rPr lang="hu-HU" sz="3000" dirty="0">
                <a:latin typeface="+mn-lt"/>
              </a:rPr>
              <a:t> rom</a:t>
            </a:r>
            <a:r>
              <a:rPr lang="ro-RO" sz="3000" dirty="0">
                <a:latin typeface="+mn-lt"/>
              </a:rPr>
              <a:t>ânilor din Ungaria</a:t>
            </a:r>
            <a:br>
              <a:rPr lang="ro-RO" sz="3000" dirty="0">
                <a:latin typeface="+mn-lt"/>
              </a:rPr>
            </a:br>
            <a:r>
              <a:rPr lang="ro-RO" sz="3000" dirty="0">
                <a:latin typeface="+mn-lt"/>
              </a:rPr>
              <a:t>Etnografie și folclor/ </a:t>
            </a:r>
            <a:br>
              <a:rPr lang="ro-RO" sz="3000" dirty="0">
                <a:latin typeface="+mn-lt"/>
              </a:rPr>
            </a:br>
            <a:r>
              <a:rPr lang="ro-RO" sz="3000" dirty="0">
                <a:latin typeface="+mn-lt"/>
              </a:rPr>
              <a:t>A magyarországi románok néprajza és folklórja</a:t>
            </a:r>
            <a:endParaRPr lang="hu-HU" sz="3000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40544" y="3573016"/>
            <a:ext cx="8062912" cy="2016222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chemeClr val="tx1"/>
                </a:solidFill>
              </a:rPr>
              <a:t>Meșteșugurile</a:t>
            </a:r>
          </a:p>
          <a:p>
            <a:r>
              <a:rPr lang="ro-RO" sz="2400" i="1" dirty="0"/>
              <a:t>Textilele româneşti  – tehnici, motive, culori</a:t>
            </a:r>
          </a:p>
          <a:p>
            <a:r>
              <a:rPr lang="hu-HU" dirty="0"/>
              <a:t>Kézművesség</a:t>
            </a:r>
            <a:br>
              <a:rPr lang="hu-HU" dirty="0"/>
            </a:br>
            <a:r>
              <a:rPr lang="hu-HU" dirty="0"/>
              <a:t>A román textíliák – technikák, motívumok, színek</a:t>
            </a:r>
            <a:endParaRPr lang="hu-H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ine 139" descr="Ștergar din Leta M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809238" cy="417646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835696" y="566124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Ştergar</a:t>
            </a:r>
            <a:r>
              <a:rPr lang="hu-HU" i="1" dirty="0"/>
              <a:t> din </a:t>
            </a:r>
            <a:r>
              <a:rPr lang="hu-HU" i="1" dirty="0" err="1"/>
              <a:t>Leta</a:t>
            </a:r>
            <a:r>
              <a:rPr lang="hu-HU" i="1" dirty="0"/>
              <a:t> </a:t>
            </a:r>
            <a:r>
              <a:rPr lang="hu-HU" i="1" dirty="0" err="1"/>
              <a:t>Mare</a:t>
            </a:r>
            <a:r>
              <a:rPr lang="hu-HU" i="1" dirty="0"/>
              <a:t> / </a:t>
            </a:r>
            <a:r>
              <a:rPr lang="hu-HU" dirty="0"/>
              <a:t>Törölköző Létavértesről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4576"/>
          </a:xfrm>
        </p:spPr>
        <p:txBody>
          <a:bodyPr>
            <a:normAutofit/>
          </a:bodyPr>
          <a:lstStyle/>
          <a:p>
            <a:r>
              <a:rPr lang="hu-HU" b="1" i="1" dirty="0" err="1"/>
              <a:t>Tehnicile</a:t>
            </a:r>
            <a:r>
              <a:rPr lang="hu-HU" b="1" i="1" dirty="0"/>
              <a:t> de </a:t>
            </a:r>
            <a:r>
              <a:rPr lang="hu-HU" b="1" i="1" dirty="0" err="1"/>
              <a:t>brodat</a:t>
            </a:r>
            <a:r>
              <a:rPr lang="hu-HU" dirty="0"/>
              <a:t> </a:t>
            </a:r>
            <a:r>
              <a:rPr lang="hu-HU" dirty="0" err="1"/>
              <a:t>folosite</a:t>
            </a:r>
            <a:r>
              <a:rPr lang="hu-HU" dirty="0"/>
              <a:t> au </a:t>
            </a:r>
            <a:r>
              <a:rPr lang="hu-HU" dirty="0" err="1"/>
              <a:t>ţinut</a:t>
            </a:r>
            <a:r>
              <a:rPr lang="hu-HU" dirty="0"/>
              <a:t> </a:t>
            </a:r>
            <a:r>
              <a:rPr lang="hu-HU" dirty="0" err="1"/>
              <a:t>seamă</a:t>
            </a:r>
            <a:r>
              <a:rPr lang="hu-HU" dirty="0"/>
              <a:t> de </a:t>
            </a:r>
            <a:r>
              <a:rPr lang="hu-HU" dirty="0" err="1"/>
              <a:t>rolul</a:t>
            </a:r>
            <a:r>
              <a:rPr lang="hu-HU" dirty="0"/>
              <a:t> </a:t>
            </a:r>
            <a:r>
              <a:rPr lang="hu-HU" dirty="0" err="1"/>
              <a:t>piesei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viaţa</a:t>
            </a:r>
            <a:r>
              <a:rPr lang="hu-HU" dirty="0"/>
              <a:t> </a:t>
            </a:r>
            <a:r>
              <a:rPr lang="hu-HU" dirty="0" err="1"/>
              <a:t>tradiţională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de </a:t>
            </a:r>
            <a:r>
              <a:rPr lang="hu-HU" dirty="0" err="1"/>
              <a:t>structura</a:t>
            </a:r>
            <a:r>
              <a:rPr lang="hu-HU" dirty="0"/>
              <a:t> </a:t>
            </a:r>
            <a:r>
              <a:rPr lang="hu-HU" dirty="0" err="1"/>
              <a:t>materialului</a:t>
            </a:r>
            <a:r>
              <a:rPr lang="hu-HU" dirty="0"/>
              <a:t>, </a:t>
            </a:r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dirty="0" err="1"/>
              <a:t>care</a:t>
            </a:r>
            <a:r>
              <a:rPr lang="hu-HU" dirty="0"/>
              <a:t> </a:t>
            </a:r>
            <a:r>
              <a:rPr lang="hu-HU" dirty="0" err="1"/>
              <a:t>erau</a:t>
            </a:r>
            <a:r>
              <a:rPr lang="hu-HU" dirty="0"/>
              <a:t> </a:t>
            </a:r>
            <a:r>
              <a:rPr lang="hu-HU" dirty="0" err="1"/>
              <a:t>realizate</a:t>
            </a:r>
            <a:r>
              <a:rPr lang="hu-HU" dirty="0"/>
              <a:t> </a:t>
            </a:r>
            <a:r>
              <a:rPr lang="hu-HU" dirty="0" err="1"/>
              <a:t>broderiile</a:t>
            </a:r>
            <a:r>
              <a:rPr lang="hu-HU" dirty="0"/>
              <a:t>. </a:t>
            </a:r>
            <a:br>
              <a:rPr lang="hu-HU" dirty="0"/>
            </a:br>
            <a:r>
              <a:rPr lang="hu-HU" dirty="0"/>
              <a:t>A </a:t>
            </a:r>
            <a:r>
              <a:rPr lang="hu-HU" b="1" i="1" dirty="0"/>
              <a:t>hímzési technikákat </a:t>
            </a:r>
            <a:r>
              <a:rPr lang="hu-HU" dirty="0"/>
              <a:t>mindig a tárgy hagyományos szerepe és az anyag szerkezete határozta meg, amelyre a hímzést készítették.</a:t>
            </a:r>
          </a:p>
          <a:p>
            <a:r>
              <a:rPr lang="hu-HU" dirty="0" err="1"/>
              <a:t>Cele</a:t>
            </a:r>
            <a:r>
              <a:rPr lang="hu-HU" dirty="0"/>
              <a:t> mai </a:t>
            </a:r>
            <a:r>
              <a:rPr lang="hu-HU" dirty="0" err="1"/>
              <a:t>vechi</a:t>
            </a:r>
            <a:r>
              <a:rPr lang="hu-HU" dirty="0"/>
              <a:t> </a:t>
            </a:r>
            <a:r>
              <a:rPr lang="hu-HU" dirty="0" err="1"/>
              <a:t>piese</a:t>
            </a:r>
            <a:r>
              <a:rPr lang="hu-HU" dirty="0"/>
              <a:t> au fost </a:t>
            </a:r>
            <a:r>
              <a:rPr lang="hu-HU" dirty="0" err="1"/>
              <a:t>decorate</a:t>
            </a:r>
            <a:r>
              <a:rPr lang="hu-HU" dirty="0"/>
              <a:t> </a:t>
            </a:r>
            <a:r>
              <a:rPr lang="hu-HU" dirty="0" err="1"/>
              <a:t>prin</a:t>
            </a:r>
            <a:r>
              <a:rPr lang="hu-HU" dirty="0"/>
              <a:t> </a:t>
            </a:r>
            <a:r>
              <a:rPr lang="hu-HU" dirty="0" err="1"/>
              <a:t>cusătura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b="1" dirty="0" err="1"/>
              <a:t>cruciţe</a:t>
            </a:r>
            <a:r>
              <a:rPr lang="hu-HU" dirty="0"/>
              <a:t>, </a:t>
            </a:r>
            <a:r>
              <a:rPr lang="hu-HU" dirty="0" err="1"/>
              <a:t>realizată</a:t>
            </a:r>
            <a:r>
              <a:rPr lang="hu-HU" dirty="0"/>
              <a:t> </a:t>
            </a:r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dirty="0" err="1"/>
              <a:t>direcţia</a:t>
            </a:r>
            <a:r>
              <a:rPr lang="hu-HU" dirty="0"/>
              <a:t> </a:t>
            </a:r>
            <a:r>
              <a:rPr lang="hu-HU" dirty="0" err="1"/>
              <a:t>firelor</a:t>
            </a:r>
            <a:r>
              <a:rPr lang="hu-HU" dirty="0"/>
              <a:t> </a:t>
            </a:r>
            <a:r>
              <a:rPr lang="hu-HU" dirty="0" err="1"/>
              <a:t>pânzei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dirty="0" err="1"/>
              <a:t>urmărind</a:t>
            </a:r>
            <a:r>
              <a:rPr lang="hu-HU" dirty="0"/>
              <a:t> textura </a:t>
            </a:r>
            <a:r>
              <a:rPr lang="hu-HU" dirty="0" err="1"/>
              <a:t>acesteia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/>
              <a:t>A </a:t>
            </a:r>
            <a:r>
              <a:rPr lang="hu-HU" dirty="0" err="1"/>
              <a:t>legrégebbi</a:t>
            </a:r>
            <a:r>
              <a:rPr lang="hu-HU" dirty="0"/>
              <a:t> darabokat </a:t>
            </a:r>
            <a:r>
              <a:rPr lang="hu-HU" b="1" dirty="0"/>
              <a:t>keresztöltéssel</a:t>
            </a:r>
            <a:r>
              <a:rPr lang="hu-HU" dirty="0"/>
              <a:t> díszítették, amelyet a vászon szálirányát követve alakítottak ki, figyelembe véve annak textúráját.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384376"/>
          </a:xfrm>
        </p:spPr>
        <p:txBody>
          <a:bodyPr/>
          <a:lstStyle/>
          <a:p>
            <a:pPr marL="84138" indent="0">
              <a:buNone/>
            </a:pPr>
            <a:r>
              <a:rPr lang="hu-HU" dirty="0" err="1"/>
              <a:t>Tehnicile</a:t>
            </a:r>
            <a:r>
              <a:rPr lang="hu-HU" dirty="0"/>
              <a:t> de </a:t>
            </a:r>
            <a:r>
              <a:rPr lang="hu-HU" dirty="0" err="1"/>
              <a:t>ornamentare</a:t>
            </a:r>
            <a:r>
              <a:rPr lang="hu-HU" dirty="0"/>
              <a:t>, </a:t>
            </a:r>
            <a:r>
              <a:rPr lang="hu-HU" dirty="0" err="1"/>
              <a:t>dispunerea</a:t>
            </a:r>
            <a:r>
              <a:rPr lang="hu-HU" dirty="0"/>
              <a:t> </a:t>
            </a:r>
            <a:r>
              <a:rPr lang="hu-HU" dirty="0" err="1"/>
              <a:t>câmpurilor</a:t>
            </a:r>
            <a:r>
              <a:rPr lang="hu-HU" dirty="0"/>
              <a:t> </a:t>
            </a:r>
            <a:r>
              <a:rPr lang="hu-HU" dirty="0" err="1"/>
              <a:t>brodate</a:t>
            </a:r>
            <a:r>
              <a:rPr lang="hu-HU" dirty="0"/>
              <a:t>, </a:t>
            </a:r>
            <a:r>
              <a:rPr lang="hu-HU" dirty="0" err="1"/>
              <a:t>motivele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dirty="0" err="1"/>
              <a:t>cromatica</a:t>
            </a:r>
            <a:r>
              <a:rPr lang="hu-HU" dirty="0"/>
              <a:t> </a:t>
            </a:r>
            <a:r>
              <a:rPr lang="hu-HU" dirty="0" err="1"/>
              <a:t>broderiilor</a:t>
            </a:r>
            <a:r>
              <a:rPr lang="hu-HU" dirty="0"/>
              <a:t> au </a:t>
            </a:r>
            <a:r>
              <a:rPr lang="hu-HU" b="1" i="1" dirty="0" err="1"/>
              <a:t>evoluat</a:t>
            </a:r>
            <a:r>
              <a:rPr lang="hu-HU" b="1" i="1" dirty="0"/>
              <a:t> </a:t>
            </a:r>
            <a:r>
              <a:rPr lang="hu-HU" b="1" i="1" dirty="0" err="1"/>
              <a:t>în</a:t>
            </a:r>
            <a:r>
              <a:rPr lang="hu-HU" b="1" i="1" dirty="0"/>
              <a:t> </a:t>
            </a:r>
            <a:r>
              <a:rPr lang="hu-HU" b="1" i="1" dirty="0" err="1"/>
              <a:t>timp</a:t>
            </a:r>
            <a:r>
              <a:rPr lang="hu-HU" b="1" i="1" dirty="0"/>
              <a:t>, </a:t>
            </a:r>
            <a:r>
              <a:rPr lang="hu-HU" b="1" i="1" dirty="0" err="1"/>
              <a:t>păstrând</a:t>
            </a:r>
            <a:r>
              <a:rPr lang="hu-HU" b="1" i="1" dirty="0"/>
              <a:t> </a:t>
            </a:r>
            <a:r>
              <a:rPr lang="hu-HU" b="1" i="1" dirty="0" err="1"/>
              <a:t>totodată</a:t>
            </a:r>
            <a:r>
              <a:rPr lang="hu-HU" b="1" i="1" dirty="0"/>
              <a:t> </a:t>
            </a:r>
            <a:r>
              <a:rPr lang="hu-HU" b="1" i="1" dirty="0" err="1"/>
              <a:t>unele</a:t>
            </a:r>
            <a:r>
              <a:rPr lang="hu-HU" b="1" i="1" dirty="0"/>
              <a:t> </a:t>
            </a:r>
            <a:r>
              <a:rPr lang="hu-HU" b="1" i="1" dirty="0" err="1"/>
              <a:t>forme</a:t>
            </a:r>
            <a:r>
              <a:rPr lang="hu-HU" b="1" i="1" dirty="0"/>
              <a:t> </a:t>
            </a:r>
            <a:r>
              <a:rPr lang="hu-HU" b="1" i="1" dirty="0" err="1"/>
              <a:t>vechi</a:t>
            </a:r>
            <a:r>
              <a:rPr lang="hu-HU" b="1" i="1" dirty="0"/>
              <a:t>.</a:t>
            </a:r>
          </a:p>
          <a:p>
            <a:pPr marL="84138" indent="0">
              <a:buNone/>
            </a:pPr>
            <a:br>
              <a:rPr lang="hu-HU" b="1" i="1" dirty="0"/>
            </a:br>
            <a:r>
              <a:rPr lang="hu-HU" dirty="0"/>
              <a:t>A hímzések díszítési technikái, a hímzett mezők elrendezése, a motívumok és a színek </a:t>
            </a:r>
            <a:r>
              <a:rPr lang="hu-HU" b="1" i="1" dirty="0"/>
              <a:t>az idők során fejlődtek, miközben számos régi forma tovább élt</a:t>
            </a:r>
            <a:r>
              <a:rPr lang="hu-HU" dirty="0"/>
              <a:t>.</a:t>
            </a:r>
            <a:endParaRPr lang="hu-HU" b="1" i="1" dirty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ine 138" descr="Ștergar brodat cu motive flor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902834" cy="295232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9" name="Imagine 137" descr="Față de masă cu motive brod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851160" cy="2905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539552" y="429309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Ştergar</a:t>
            </a:r>
            <a:r>
              <a:rPr lang="hu-HU" i="1" dirty="0"/>
              <a:t> </a:t>
            </a:r>
            <a:r>
              <a:rPr lang="hu-HU" i="1" dirty="0" err="1"/>
              <a:t>brodat</a:t>
            </a:r>
            <a:r>
              <a:rPr lang="hu-HU" i="1" dirty="0"/>
              <a:t> „</a:t>
            </a:r>
            <a:r>
              <a:rPr lang="hu-HU" i="1" dirty="0" err="1"/>
              <a:t>pă</a:t>
            </a:r>
            <a:r>
              <a:rPr lang="hu-HU" i="1" dirty="0"/>
              <a:t> </a:t>
            </a:r>
            <a:r>
              <a:rPr lang="hu-HU" i="1" dirty="0" err="1"/>
              <a:t>cruci</a:t>
            </a:r>
            <a:r>
              <a:rPr lang="hu-HU" i="1" dirty="0"/>
              <a:t>” / </a:t>
            </a:r>
            <a:r>
              <a:rPr lang="hu-HU" dirty="0"/>
              <a:t>Keresztöltéses törölköző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788024" y="530120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Faţă</a:t>
            </a:r>
            <a:r>
              <a:rPr lang="hu-HU" i="1" dirty="0"/>
              <a:t> de </a:t>
            </a:r>
            <a:r>
              <a:rPr lang="hu-HU" i="1" dirty="0" err="1"/>
              <a:t>masă</a:t>
            </a:r>
            <a:r>
              <a:rPr lang="hu-HU" i="1" dirty="0"/>
              <a:t> </a:t>
            </a:r>
            <a:r>
              <a:rPr lang="hu-HU" i="1" dirty="0" err="1"/>
              <a:t>brodată</a:t>
            </a:r>
            <a:r>
              <a:rPr lang="hu-HU" i="1" dirty="0"/>
              <a:t> </a:t>
            </a:r>
          </a:p>
          <a:p>
            <a:pPr algn="ctr"/>
            <a:r>
              <a:rPr lang="hu-HU" i="1" dirty="0"/>
              <a:t>„</a:t>
            </a:r>
            <a:r>
              <a:rPr lang="hu-HU" i="1" dirty="0" err="1"/>
              <a:t>cu</a:t>
            </a:r>
            <a:r>
              <a:rPr lang="hu-HU" i="1" dirty="0"/>
              <a:t> </a:t>
            </a:r>
            <a:r>
              <a:rPr lang="hu-HU" i="1" dirty="0" err="1"/>
              <a:t>fire</a:t>
            </a:r>
            <a:r>
              <a:rPr lang="hu-HU" i="1" dirty="0"/>
              <a:t> </a:t>
            </a:r>
            <a:r>
              <a:rPr lang="hu-HU" i="1" dirty="0" err="1"/>
              <a:t>umplute</a:t>
            </a:r>
            <a:r>
              <a:rPr lang="hu-HU" i="1" dirty="0"/>
              <a:t>” / </a:t>
            </a:r>
          </a:p>
          <a:p>
            <a:pPr algn="ctr"/>
            <a:r>
              <a:rPr lang="hu-HU" dirty="0"/>
              <a:t>kitöltött szálas asztalterítő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A\Desktop\fata de masa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043190" cy="2881900"/>
          </a:xfrm>
          <a:prstGeom prst="rect">
            <a:avLst/>
          </a:prstGeom>
          <a:noFill/>
        </p:spPr>
      </p:pic>
      <p:pic>
        <p:nvPicPr>
          <p:cNvPr id="2051" name="Picture 3" descr="C:\Users\LiA\Desktop\fata de mas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152851" cy="29584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" name="Szövegdoboz 3"/>
          <p:cNvSpPr txBox="1"/>
          <p:nvPr/>
        </p:nvSpPr>
        <p:spPr>
          <a:xfrm>
            <a:off x="544923" y="440416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i="1" dirty="0"/>
              <a:t>Fețe de masă cu motive țesute </a:t>
            </a:r>
          </a:p>
          <a:p>
            <a:pPr algn="ctr"/>
            <a:r>
              <a:rPr lang="ro-RO" i="1" dirty="0"/>
              <a:t>și brodate din Micherechi / </a:t>
            </a:r>
            <a:r>
              <a:rPr lang="hu-HU" dirty="0"/>
              <a:t>Méhkerékről származó szőtt és hímzett terítők</a:t>
            </a:r>
            <a:endParaRPr lang="hu-HU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A\Desktop\14 Abro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792421" cy="284431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099" name="Picture 3" descr="C:\Users\LiA\Desktop\16 Abros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3983088" cy="29873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" name="Szövegdoboz 3"/>
          <p:cNvSpPr txBox="1"/>
          <p:nvPr/>
        </p:nvSpPr>
        <p:spPr>
          <a:xfrm>
            <a:off x="539552" y="46531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Fețe</a:t>
            </a:r>
            <a:r>
              <a:rPr lang="hu-HU" i="1" dirty="0"/>
              <a:t> de </a:t>
            </a:r>
            <a:r>
              <a:rPr lang="hu-HU" i="1" dirty="0" err="1"/>
              <a:t>masă</a:t>
            </a:r>
            <a:r>
              <a:rPr lang="hu-HU" i="1" dirty="0"/>
              <a:t> </a:t>
            </a:r>
            <a:r>
              <a:rPr lang="hu-HU" i="1" dirty="0" err="1"/>
              <a:t>brodate</a:t>
            </a:r>
            <a:endParaRPr lang="hu-HU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 descr="C:\Users\LiA\Desktop\15 Abro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3648404" cy="273630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134" name="Picture 14" descr="C:\Users\LiA\Desktop\5 Abros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3936437" cy="2952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5" name="Szövegdoboz 14"/>
          <p:cNvSpPr txBox="1"/>
          <p:nvPr/>
        </p:nvSpPr>
        <p:spPr>
          <a:xfrm>
            <a:off x="323528" y="544522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i="1" dirty="0"/>
              <a:t>Fețe de masă cusute “pă cruci”</a:t>
            </a:r>
            <a:endParaRPr lang="hu-HU" i="1" dirty="0"/>
          </a:p>
        </p:txBody>
      </p:sp>
      <p:pic>
        <p:nvPicPr>
          <p:cNvPr id="5135" name="Picture 15" descr="C:\Users\LiA\Desktop\8 Abros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02686"/>
            <a:ext cx="3672408" cy="275430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016223"/>
          </a:xfrm>
        </p:spPr>
        <p:txBody>
          <a:bodyPr>
            <a:noAutofit/>
          </a:bodyPr>
          <a:lstStyle/>
          <a:p>
            <a:r>
              <a:rPr lang="hu-HU" sz="3200" dirty="0" err="1">
                <a:latin typeface="+mn-lt"/>
              </a:rPr>
              <a:t>Pe</a:t>
            </a:r>
            <a:r>
              <a:rPr lang="hu-HU" sz="3200" dirty="0">
                <a:latin typeface="+mn-lt"/>
              </a:rPr>
              <a:t> </a:t>
            </a:r>
            <a:r>
              <a:rPr lang="hu-HU" sz="3200" dirty="0" err="1">
                <a:latin typeface="+mn-lt"/>
              </a:rPr>
              <a:t>meleagurile</a:t>
            </a:r>
            <a:r>
              <a:rPr lang="hu-HU" sz="3200" dirty="0">
                <a:latin typeface="+mn-lt"/>
              </a:rPr>
              <a:t> rom</a:t>
            </a:r>
            <a:r>
              <a:rPr lang="ro-RO" sz="3200" dirty="0">
                <a:latin typeface="+mn-lt"/>
              </a:rPr>
              <a:t>ânilor din Ungaria</a:t>
            </a:r>
            <a:br>
              <a:rPr lang="ro-RO" sz="3200" dirty="0">
                <a:latin typeface="+mn-lt"/>
              </a:rPr>
            </a:br>
            <a:r>
              <a:rPr lang="ro-RO" sz="3200" dirty="0">
                <a:latin typeface="+mn-lt"/>
              </a:rPr>
              <a:t>Etnografie și folclor</a:t>
            </a:r>
            <a:endParaRPr lang="hu-HU" sz="3200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40544" y="3573016"/>
            <a:ext cx="8062912" cy="1368152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chemeClr val="tx1"/>
                </a:solidFill>
              </a:rPr>
              <a:t>Meșteșugurile</a:t>
            </a:r>
          </a:p>
          <a:p>
            <a:r>
              <a:rPr lang="ro-RO" sz="2400" i="1" dirty="0"/>
              <a:t>Tipuri de piese textile</a:t>
            </a:r>
            <a:br>
              <a:rPr lang="ro-RO" sz="2400" i="1" dirty="0"/>
            </a:br>
            <a:r>
              <a:rPr lang="hu-HU" sz="2400" i="1" dirty="0"/>
              <a:t>A textíliák típusai</a:t>
            </a:r>
            <a:endParaRPr lang="hu-HU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6192688"/>
          </a:xfrm>
        </p:spPr>
        <p:txBody>
          <a:bodyPr>
            <a:normAutofit fontScale="92500" lnSpcReduction="10000"/>
          </a:bodyPr>
          <a:lstStyle/>
          <a:p>
            <a:pPr marL="6350" indent="-6350">
              <a:buNone/>
            </a:pPr>
            <a:r>
              <a:rPr lang="hu-HU" dirty="0"/>
              <a:t>Din </a:t>
            </a:r>
            <a:r>
              <a:rPr lang="hu-HU" dirty="0" err="1"/>
              <a:t>punct</a:t>
            </a:r>
            <a:r>
              <a:rPr lang="hu-HU" dirty="0"/>
              <a:t> de </a:t>
            </a:r>
            <a:r>
              <a:rPr lang="hu-HU" dirty="0" err="1"/>
              <a:t>vedere</a:t>
            </a:r>
            <a:r>
              <a:rPr lang="hu-HU" dirty="0"/>
              <a:t> </a:t>
            </a:r>
            <a:r>
              <a:rPr lang="hu-HU" dirty="0" err="1"/>
              <a:t>funcţional</a:t>
            </a:r>
            <a:r>
              <a:rPr lang="hu-HU" dirty="0"/>
              <a:t>, </a:t>
            </a:r>
            <a:r>
              <a:rPr lang="hu-HU" dirty="0" err="1"/>
              <a:t>ţesăturile</a:t>
            </a:r>
            <a:r>
              <a:rPr lang="hu-HU" dirty="0"/>
              <a:t> </a:t>
            </a:r>
            <a:r>
              <a:rPr lang="hu-HU" dirty="0" err="1"/>
              <a:t>populare</a:t>
            </a:r>
            <a:r>
              <a:rPr lang="hu-HU" dirty="0"/>
              <a:t> </a:t>
            </a:r>
            <a:r>
              <a:rPr lang="hu-HU" dirty="0" err="1"/>
              <a:t>sunt</a:t>
            </a:r>
            <a:r>
              <a:rPr lang="hu-HU" dirty="0"/>
              <a:t> </a:t>
            </a:r>
            <a:r>
              <a:rPr lang="hu-HU" dirty="0" err="1"/>
              <a:t>de</a:t>
            </a:r>
            <a:r>
              <a:rPr lang="hu-HU" dirty="0"/>
              <a:t> </a:t>
            </a:r>
            <a:r>
              <a:rPr lang="hu-HU" dirty="0" err="1"/>
              <a:t>patru</a:t>
            </a:r>
            <a:r>
              <a:rPr lang="hu-HU" dirty="0"/>
              <a:t> </a:t>
            </a:r>
            <a:r>
              <a:rPr lang="hu-HU" dirty="0" err="1"/>
              <a:t>feluri</a:t>
            </a:r>
            <a:r>
              <a:rPr lang="hu-HU" dirty="0"/>
              <a:t>: </a:t>
            </a:r>
          </a:p>
          <a:p>
            <a:r>
              <a:rPr lang="hu-HU" dirty="0" err="1"/>
              <a:t>ţesături</a:t>
            </a:r>
            <a:r>
              <a:rPr lang="hu-HU" dirty="0"/>
              <a:t> de </a:t>
            </a:r>
            <a:r>
              <a:rPr lang="hu-HU" dirty="0" err="1"/>
              <a:t>uz</a:t>
            </a:r>
            <a:r>
              <a:rPr lang="hu-HU" dirty="0"/>
              <a:t> </a:t>
            </a:r>
            <a:r>
              <a:rPr lang="hu-HU" dirty="0" err="1"/>
              <a:t>gospodăresc</a:t>
            </a:r>
            <a:r>
              <a:rPr lang="hu-HU" dirty="0"/>
              <a:t>, </a:t>
            </a:r>
          </a:p>
          <a:p>
            <a:r>
              <a:rPr lang="hu-HU" dirty="0" err="1"/>
              <a:t>ţesături</a:t>
            </a:r>
            <a:r>
              <a:rPr lang="hu-HU" dirty="0"/>
              <a:t> </a:t>
            </a:r>
            <a:r>
              <a:rPr lang="hu-HU" dirty="0" err="1"/>
              <a:t>decorative</a:t>
            </a:r>
            <a:r>
              <a:rPr lang="hu-HU" dirty="0"/>
              <a:t> </a:t>
            </a:r>
            <a:r>
              <a:rPr lang="hu-HU" dirty="0" err="1"/>
              <a:t>pentru</a:t>
            </a:r>
            <a:r>
              <a:rPr lang="hu-HU" dirty="0"/>
              <a:t> </a:t>
            </a:r>
            <a:r>
              <a:rPr lang="hu-HU" dirty="0" err="1"/>
              <a:t>interior</a:t>
            </a:r>
            <a:r>
              <a:rPr lang="hu-HU" dirty="0"/>
              <a:t>, </a:t>
            </a:r>
          </a:p>
          <a:p>
            <a:r>
              <a:rPr lang="hu-HU" dirty="0" err="1"/>
              <a:t>ţesături</a:t>
            </a:r>
            <a:r>
              <a:rPr lang="hu-HU" dirty="0"/>
              <a:t> </a:t>
            </a:r>
            <a:r>
              <a:rPr lang="hu-HU" dirty="0" err="1"/>
              <a:t>pentru</a:t>
            </a:r>
            <a:r>
              <a:rPr lang="hu-HU" dirty="0"/>
              <a:t> </a:t>
            </a:r>
            <a:r>
              <a:rPr lang="hu-HU" dirty="0" err="1"/>
              <a:t>confecţionarea</a:t>
            </a:r>
            <a:r>
              <a:rPr lang="hu-HU" dirty="0"/>
              <a:t> </a:t>
            </a:r>
            <a:r>
              <a:rPr lang="hu-HU" dirty="0" err="1"/>
              <a:t>îmbrăcămintei</a:t>
            </a:r>
            <a:endParaRPr lang="hu-HU" dirty="0"/>
          </a:p>
          <a:p>
            <a:r>
              <a:rPr lang="hu-HU" dirty="0" err="1"/>
              <a:t>ţesături</a:t>
            </a:r>
            <a:r>
              <a:rPr lang="hu-HU" dirty="0"/>
              <a:t> </a:t>
            </a:r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caracter</a:t>
            </a:r>
            <a:r>
              <a:rPr lang="hu-HU" dirty="0"/>
              <a:t> </a:t>
            </a:r>
            <a:r>
              <a:rPr lang="hu-HU" dirty="0" err="1"/>
              <a:t>ceremonial</a:t>
            </a:r>
            <a:r>
              <a:rPr lang="hu-HU" dirty="0"/>
              <a:t> </a:t>
            </a:r>
          </a:p>
          <a:p>
            <a:pPr marL="6350" indent="-6350">
              <a:buNone/>
            </a:pPr>
            <a:r>
              <a:rPr lang="hu-HU" dirty="0" err="1"/>
              <a:t>Piesele</a:t>
            </a:r>
            <a:r>
              <a:rPr lang="hu-HU" dirty="0"/>
              <a:t> </a:t>
            </a:r>
            <a:r>
              <a:rPr lang="hu-HU" dirty="0" err="1"/>
              <a:t>textile</a:t>
            </a:r>
            <a:r>
              <a:rPr lang="hu-HU" dirty="0"/>
              <a:t> </a:t>
            </a:r>
            <a:r>
              <a:rPr lang="hu-HU" dirty="0" err="1"/>
              <a:t>aparţinătoare</a:t>
            </a:r>
            <a:r>
              <a:rPr lang="hu-HU" dirty="0"/>
              <a:t> </a:t>
            </a:r>
            <a:r>
              <a:rPr lang="hu-HU" dirty="0" err="1"/>
              <a:t>celor</a:t>
            </a:r>
            <a:r>
              <a:rPr lang="hu-HU" dirty="0"/>
              <a:t> </a:t>
            </a:r>
            <a:r>
              <a:rPr lang="hu-HU" dirty="0" err="1"/>
              <a:t>patru</a:t>
            </a:r>
            <a:r>
              <a:rPr lang="hu-HU" dirty="0"/>
              <a:t> </a:t>
            </a:r>
            <a:r>
              <a:rPr lang="hu-HU" dirty="0" err="1"/>
              <a:t>categorii</a:t>
            </a:r>
            <a:r>
              <a:rPr lang="hu-HU" dirty="0"/>
              <a:t> de </a:t>
            </a:r>
            <a:r>
              <a:rPr lang="hu-HU" dirty="0" err="1"/>
              <a:t>ţesături</a:t>
            </a:r>
            <a:r>
              <a:rPr lang="hu-HU" dirty="0"/>
              <a:t> au fost </a:t>
            </a:r>
            <a:r>
              <a:rPr lang="hu-HU" dirty="0" err="1"/>
              <a:t>împodobite</a:t>
            </a:r>
            <a:r>
              <a:rPr lang="hu-HU" dirty="0"/>
              <a:t> –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proporţii</a:t>
            </a:r>
            <a:r>
              <a:rPr lang="hu-HU" dirty="0"/>
              <a:t> </a:t>
            </a:r>
            <a:r>
              <a:rPr lang="hu-HU" dirty="0" err="1"/>
              <a:t>diferite</a:t>
            </a:r>
            <a:r>
              <a:rPr lang="hu-HU" dirty="0"/>
              <a:t> – </a:t>
            </a:r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alesături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dirty="0" err="1"/>
              <a:t>broderii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A népi szövetek funkcionális szempontból négy fő csoportba sorolhatók:</a:t>
            </a:r>
          </a:p>
          <a:p>
            <a:pPr>
              <a:buFont typeface="+mj-lt"/>
              <a:buAutoNum type="arabicPeriod"/>
            </a:pPr>
            <a:r>
              <a:rPr lang="hu-HU" dirty="0"/>
              <a:t>háztartási használatú szövetek,</a:t>
            </a:r>
          </a:p>
          <a:p>
            <a:pPr>
              <a:buFont typeface="+mj-lt"/>
              <a:buAutoNum type="arabicPeriod"/>
            </a:pPr>
            <a:r>
              <a:rPr lang="hu-HU" dirty="0"/>
              <a:t>lakásdíszítő textíliák,</a:t>
            </a:r>
          </a:p>
          <a:p>
            <a:pPr>
              <a:buFont typeface="+mj-lt"/>
              <a:buAutoNum type="arabicPeriod"/>
            </a:pPr>
            <a:r>
              <a:rPr lang="hu-HU" dirty="0"/>
              <a:t>ruházati célú szövetek,</a:t>
            </a:r>
          </a:p>
          <a:p>
            <a:pPr>
              <a:buFont typeface="+mj-lt"/>
              <a:buAutoNum type="arabicPeriod"/>
            </a:pPr>
            <a:r>
              <a:rPr lang="hu-HU" dirty="0"/>
              <a:t>szertartásos (ceremoniális) textíliák.</a:t>
            </a:r>
          </a:p>
          <a:p>
            <a:pPr marL="0" indent="0">
              <a:buNone/>
            </a:pPr>
            <a:r>
              <a:rPr lang="hu-HU" dirty="0"/>
              <a:t>E négy kategóriába tartozó textíliákat különböző arányban díszítették szövéssel (mintás szövés, „</a:t>
            </a:r>
            <a:r>
              <a:rPr lang="hu-HU" dirty="0" err="1"/>
              <a:t>alesătură</a:t>
            </a:r>
            <a:r>
              <a:rPr lang="hu-HU" dirty="0"/>
              <a:t>”) és hímzéssel.</a:t>
            </a:r>
          </a:p>
          <a:p>
            <a:pPr marL="6350" indent="-6350">
              <a:buNone/>
            </a:pPr>
            <a:endParaRPr lang="hu-HU" dirty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pPr algn="just"/>
            <a:r>
              <a:rPr lang="hu-HU" b="1" i="1" dirty="0" err="1"/>
              <a:t>Piesele</a:t>
            </a:r>
            <a:r>
              <a:rPr lang="hu-HU" b="1" i="1" dirty="0"/>
              <a:t> </a:t>
            </a:r>
            <a:r>
              <a:rPr lang="hu-HU" dirty="0" err="1"/>
              <a:t>legate</a:t>
            </a:r>
            <a:r>
              <a:rPr lang="hu-HU" dirty="0"/>
              <a:t> de </a:t>
            </a:r>
            <a:r>
              <a:rPr lang="hu-HU" dirty="0" err="1"/>
              <a:t>anumite</a:t>
            </a:r>
            <a:r>
              <a:rPr lang="hu-HU" dirty="0"/>
              <a:t> </a:t>
            </a:r>
            <a:r>
              <a:rPr lang="hu-HU" dirty="0" err="1"/>
              <a:t>evenimente</a:t>
            </a:r>
            <a:r>
              <a:rPr lang="hu-HU" dirty="0"/>
              <a:t> </a:t>
            </a:r>
            <a:r>
              <a:rPr lang="hu-HU" dirty="0" err="1"/>
              <a:t>sau</a:t>
            </a:r>
            <a:r>
              <a:rPr lang="hu-HU" dirty="0"/>
              <a:t> </a:t>
            </a:r>
            <a:r>
              <a:rPr lang="hu-HU" dirty="0" err="1"/>
              <a:t>obiceiuri</a:t>
            </a:r>
            <a:r>
              <a:rPr lang="hu-HU" dirty="0"/>
              <a:t> </a:t>
            </a:r>
            <a:r>
              <a:rPr lang="hu-HU" dirty="0" err="1"/>
              <a:t>dar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o parte din </a:t>
            </a:r>
            <a:r>
              <a:rPr lang="hu-HU" dirty="0" err="1"/>
              <a:t>piesele</a:t>
            </a:r>
            <a:r>
              <a:rPr lang="hu-HU" dirty="0"/>
              <a:t> de </a:t>
            </a:r>
            <a:r>
              <a:rPr lang="hu-HU" dirty="0" err="1"/>
              <a:t>interior</a:t>
            </a:r>
            <a:r>
              <a:rPr lang="hu-HU" dirty="0"/>
              <a:t> au fost </a:t>
            </a:r>
            <a:r>
              <a:rPr lang="hu-HU" dirty="0" err="1"/>
              <a:t>bogat</a:t>
            </a:r>
            <a:r>
              <a:rPr lang="hu-HU" dirty="0"/>
              <a:t> </a:t>
            </a:r>
            <a:r>
              <a:rPr lang="hu-HU" dirty="0" err="1"/>
              <a:t>ornamentate</a:t>
            </a:r>
            <a:r>
              <a:rPr lang="hu-HU" dirty="0"/>
              <a:t> </a:t>
            </a:r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broderii</a:t>
            </a:r>
            <a:r>
              <a:rPr lang="hu-HU" dirty="0"/>
              <a:t> </a:t>
            </a:r>
            <a:r>
              <a:rPr lang="hu-HU" dirty="0" err="1"/>
              <a:t>pline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dirty="0" err="1"/>
              <a:t>sparte</a:t>
            </a:r>
            <a:r>
              <a:rPr lang="hu-HU" dirty="0"/>
              <a:t>. </a:t>
            </a:r>
          </a:p>
          <a:p>
            <a:pPr algn="just"/>
            <a:r>
              <a:rPr lang="hu-HU" dirty="0" err="1"/>
              <a:t>Între</a:t>
            </a:r>
            <a:r>
              <a:rPr lang="hu-HU" dirty="0"/>
              <a:t> </a:t>
            </a:r>
            <a:r>
              <a:rPr lang="hu-HU" dirty="0" err="1"/>
              <a:t>acestea</a:t>
            </a:r>
            <a:r>
              <a:rPr lang="hu-HU" dirty="0"/>
              <a:t> se </a:t>
            </a:r>
            <a:r>
              <a:rPr lang="hu-HU" dirty="0" err="1"/>
              <a:t>numără</a:t>
            </a:r>
            <a:r>
              <a:rPr lang="hu-HU" dirty="0"/>
              <a:t> </a:t>
            </a:r>
            <a:r>
              <a:rPr lang="hu-HU" dirty="0" err="1"/>
              <a:t>piesele</a:t>
            </a:r>
            <a:r>
              <a:rPr lang="hu-HU" dirty="0"/>
              <a:t> de port, </a:t>
            </a:r>
            <a:r>
              <a:rPr lang="hu-HU" dirty="0" err="1"/>
              <a:t>giulgiurile</a:t>
            </a:r>
            <a:r>
              <a:rPr lang="hu-HU" dirty="0"/>
              <a:t> </a:t>
            </a:r>
            <a:r>
              <a:rPr lang="hu-HU" dirty="0" err="1"/>
              <a:t>funerare</a:t>
            </a:r>
            <a:r>
              <a:rPr lang="hu-HU" dirty="0"/>
              <a:t>, </a:t>
            </a:r>
            <a:r>
              <a:rPr lang="hu-HU" dirty="0" err="1"/>
              <a:t>cearşafurile</a:t>
            </a:r>
            <a:r>
              <a:rPr lang="hu-HU" dirty="0"/>
              <a:t>, </a:t>
            </a:r>
            <a:r>
              <a:rPr lang="hu-HU" dirty="0" err="1"/>
              <a:t>pernele</a:t>
            </a:r>
            <a:r>
              <a:rPr lang="hu-HU" dirty="0"/>
              <a:t>, </a:t>
            </a:r>
            <a:r>
              <a:rPr lang="hu-HU" dirty="0" err="1"/>
              <a:t>feţele</a:t>
            </a:r>
            <a:r>
              <a:rPr lang="hu-HU" dirty="0"/>
              <a:t> de </a:t>
            </a:r>
            <a:r>
              <a:rPr lang="hu-HU" dirty="0" err="1"/>
              <a:t>masă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dirty="0" err="1"/>
              <a:t>ştergarele</a:t>
            </a:r>
            <a:r>
              <a:rPr lang="hu-HU" dirty="0"/>
              <a:t> din camera </a:t>
            </a:r>
            <a:r>
              <a:rPr lang="hu-HU" dirty="0" err="1"/>
              <a:t>curată</a:t>
            </a:r>
            <a:r>
              <a:rPr lang="hu-HU" dirty="0"/>
              <a:t>.</a:t>
            </a:r>
          </a:p>
          <a:p>
            <a:pPr algn="just"/>
            <a:r>
              <a:rPr lang="hu-HU" dirty="0"/>
              <a:t>A bizonyos eseményekhez vagy szokásokhoz kapcsolódó textíliák, valamint a lakásbelső díszítésére szolgáló darabok gazdagon díszítettek voltak teljes és áttört hímzésekkel. </a:t>
            </a:r>
          </a:p>
          <a:p>
            <a:pPr algn="just"/>
            <a:r>
              <a:rPr lang="hu-HU" dirty="0"/>
              <a:t>Ebbe a kategóriába tartoztak a viseleti darabok, a halotti leplek, az ágy- és párnahuzatok, az asztalterítők és a „tiszta szobában” használt törölközők.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18050"/>
            <a:ext cx="8229600" cy="6264696"/>
          </a:xfrm>
        </p:spPr>
        <p:txBody>
          <a:bodyPr>
            <a:normAutofit fontScale="85000" lnSpcReduction="20000"/>
          </a:bodyPr>
          <a:lstStyle/>
          <a:p>
            <a:r>
              <a:rPr lang="hu-HU" dirty="0" err="1"/>
              <a:t>Ornamentica</a:t>
            </a:r>
            <a:r>
              <a:rPr lang="hu-HU" dirty="0"/>
              <a:t> </a:t>
            </a:r>
            <a:r>
              <a:rPr lang="hu-HU" dirty="0" err="1"/>
              <a:t>pieselor</a:t>
            </a:r>
            <a:r>
              <a:rPr lang="hu-HU" dirty="0"/>
              <a:t> </a:t>
            </a:r>
            <a:r>
              <a:rPr lang="hu-HU" dirty="0" err="1"/>
              <a:t>textile</a:t>
            </a:r>
            <a:r>
              <a:rPr lang="hu-HU" dirty="0"/>
              <a:t> </a:t>
            </a:r>
            <a:r>
              <a:rPr lang="hu-HU" dirty="0" err="1"/>
              <a:t>româneşti</a:t>
            </a:r>
            <a:r>
              <a:rPr lang="hu-HU" dirty="0"/>
              <a:t> a </a:t>
            </a:r>
            <a:r>
              <a:rPr lang="hu-HU" dirty="0" err="1"/>
              <a:t>cuprins</a:t>
            </a:r>
            <a:r>
              <a:rPr lang="hu-HU" dirty="0"/>
              <a:t> o </a:t>
            </a:r>
            <a:r>
              <a:rPr lang="hu-HU" dirty="0" err="1"/>
              <a:t>mare</a:t>
            </a:r>
            <a:r>
              <a:rPr lang="hu-HU" dirty="0"/>
              <a:t> </a:t>
            </a:r>
            <a:r>
              <a:rPr lang="hu-HU" dirty="0" err="1"/>
              <a:t>diversitate</a:t>
            </a:r>
            <a:r>
              <a:rPr lang="hu-HU" dirty="0"/>
              <a:t> de </a:t>
            </a:r>
            <a:r>
              <a:rPr lang="hu-HU" dirty="0" err="1"/>
              <a:t>motive</a:t>
            </a:r>
            <a:r>
              <a:rPr lang="hu-HU" dirty="0"/>
              <a:t>, </a:t>
            </a:r>
            <a:r>
              <a:rPr lang="hu-HU" dirty="0" err="1"/>
              <a:t>realizate</a:t>
            </a:r>
            <a:r>
              <a:rPr lang="hu-HU" dirty="0"/>
              <a:t> </a:t>
            </a:r>
            <a:r>
              <a:rPr lang="hu-HU" dirty="0" err="1"/>
              <a:t>prin</a:t>
            </a:r>
            <a:r>
              <a:rPr lang="hu-HU" dirty="0"/>
              <a:t> </a:t>
            </a:r>
            <a:r>
              <a:rPr lang="hu-HU" dirty="0" err="1"/>
              <a:t>tehnici</a:t>
            </a:r>
            <a:r>
              <a:rPr lang="hu-HU" dirty="0"/>
              <a:t> </a:t>
            </a:r>
            <a:r>
              <a:rPr lang="hu-HU" dirty="0" err="1"/>
              <a:t>variate</a:t>
            </a:r>
            <a:r>
              <a:rPr lang="hu-HU" dirty="0"/>
              <a:t> (</a:t>
            </a:r>
            <a:r>
              <a:rPr lang="hu-HU" dirty="0" err="1"/>
              <a:t>alesătură</a:t>
            </a:r>
            <a:r>
              <a:rPr lang="hu-HU" dirty="0"/>
              <a:t>, </a:t>
            </a:r>
            <a:r>
              <a:rPr lang="hu-HU" dirty="0" err="1"/>
              <a:t>broderie</a:t>
            </a:r>
            <a:r>
              <a:rPr lang="hu-HU" dirty="0"/>
              <a:t> </a:t>
            </a:r>
            <a:r>
              <a:rPr lang="hu-HU" dirty="0" err="1"/>
              <a:t>plină</a:t>
            </a:r>
            <a:r>
              <a:rPr lang="hu-HU" dirty="0"/>
              <a:t>, </a:t>
            </a:r>
            <a:r>
              <a:rPr lang="hu-HU" dirty="0" err="1"/>
              <a:t>broderie</a:t>
            </a:r>
            <a:r>
              <a:rPr lang="hu-HU" dirty="0"/>
              <a:t> </a:t>
            </a:r>
            <a:r>
              <a:rPr lang="hu-HU" dirty="0" err="1"/>
              <a:t>spartă</a:t>
            </a:r>
            <a:r>
              <a:rPr lang="hu-HU" dirty="0"/>
              <a:t>) la </a:t>
            </a:r>
            <a:r>
              <a:rPr lang="hu-HU" dirty="0" err="1"/>
              <a:t>care</a:t>
            </a:r>
            <a:r>
              <a:rPr lang="hu-HU" dirty="0"/>
              <a:t> s-a </a:t>
            </a:r>
            <a:r>
              <a:rPr lang="hu-HU" dirty="0" err="1"/>
              <a:t>adăugat</a:t>
            </a:r>
            <a:r>
              <a:rPr lang="hu-HU" dirty="0"/>
              <a:t> </a:t>
            </a:r>
            <a:r>
              <a:rPr lang="hu-HU" dirty="0" err="1"/>
              <a:t>marea</a:t>
            </a:r>
            <a:r>
              <a:rPr lang="hu-HU" dirty="0"/>
              <a:t> </a:t>
            </a:r>
            <a:r>
              <a:rPr lang="hu-HU" dirty="0" err="1"/>
              <a:t>bogăţie</a:t>
            </a:r>
            <a:r>
              <a:rPr lang="hu-HU" dirty="0"/>
              <a:t> </a:t>
            </a:r>
            <a:r>
              <a:rPr lang="hu-HU" dirty="0" err="1"/>
              <a:t>cromatică</a:t>
            </a:r>
            <a:r>
              <a:rPr lang="hu-HU" dirty="0"/>
              <a:t>. </a:t>
            </a:r>
            <a:br>
              <a:rPr lang="hu-HU" dirty="0"/>
            </a:br>
            <a:r>
              <a:rPr lang="hu-HU" dirty="0"/>
              <a:t>A román textíliák díszítményei nagy motívumgazdagságot mutatnak, amelyeket különböző technikákkal (szövés, teljes hímzés, áttört hímzés) készítettek, és ehhez társul a színekben való rendkívüli gazdagság.</a:t>
            </a:r>
          </a:p>
          <a:p>
            <a:r>
              <a:rPr lang="hu-HU" dirty="0" err="1"/>
              <a:t>Textilele</a:t>
            </a:r>
            <a:r>
              <a:rPr lang="hu-HU" dirty="0"/>
              <a:t> </a:t>
            </a:r>
            <a:r>
              <a:rPr lang="hu-HU" dirty="0" err="1"/>
              <a:t>populare</a:t>
            </a:r>
            <a:r>
              <a:rPr lang="hu-HU" dirty="0"/>
              <a:t>, </a:t>
            </a:r>
            <a:r>
              <a:rPr lang="hu-HU" dirty="0" err="1"/>
              <a:t>păstrate</a:t>
            </a:r>
            <a:r>
              <a:rPr lang="hu-HU" dirty="0"/>
              <a:t> </a:t>
            </a:r>
            <a:r>
              <a:rPr lang="hu-HU" dirty="0" err="1"/>
              <a:t>până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zilele</a:t>
            </a:r>
            <a:r>
              <a:rPr lang="hu-HU" dirty="0"/>
              <a:t> </a:t>
            </a:r>
            <a:r>
              <a:rPr lang="hu-HU" dirty="0" err="1"/>
              <a:t>noastre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comunităţile</a:t>
            </a:r>
            <a:r>
              <a:rPr lang="hu-HU" dirty="0"/>
              <a:t> </a:t>
            </a:r>
            <a:r>
              <a:rPr lang="hu-HU" dirty="0" err="1"/>
              <a:t>româneşti</a:t>
            </a:r>
            <a:r>
              <a:rPr lang="hu-HU" dirty="0"/>
              <a:t> din </a:t>
            </a:r>
            <a:r>
              <a:rPr lang="hu-HU" dirty="0" err="1"/>
              <a:t>Ungaria</a:t>
            </a:r>
            <a:r>
              <a:rPr lang="hu-HU" dirty="0"/>
              <a:t>, </a:t>
            </a:r>
            <a:r>
              <a:rPr lang="hu-HU" dirty="0" err="1"/>
              <a:t>prezintă</a:t>
            </a:r>
            <a:r>
              <a:rPr lang="hu-HU" dirty="0"/>
              <a:t> </a:t>
            </a:r>
            <a:r>
              <a:rPr lang="hu-HU" dirty="0" err="1"/>
              <a:t>motive</a:t>
            </a:r>
            <a:r>
              <a:rPr lang="hu-HU" dirty="0"/>
              <a:t> </a:t>
            </a:r>
            <a:r>
              <a:rPr lang="hu-HU" dirty="0" err="1"/>
              <a:t>specifice</a:t>
            </a:r>
            <a:r>
              <a:rPr lang="hu-HU" dirty="0"/>
              <a:t> </a:t>
            </a:r>
            <a:r>
              <a:rPr lang="hu-HU" dirty="0" err="1"/>
              <a:t>româneşti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/>
              <a:t>A Magyarországon élő román közösségekben napjainkig megőrzött népi textíliák kifejezetten román jellegű motívumokat mutatnak. </a:t>
            </a:r>
          </a:p>
          <a:p>
            <a:r>
              <a:rPr lang="hu-HU" dirty="0" err="1"/>
              <a:t>Caracteristic</a:t>
            </a:r>
            <a:r>
              <a:rPr lang="hu-HU" dirty="0"/>
              <a:t> </a:t>
            </a:r>
            <a:r>
              <a:rPr lang="hu-HU" dirty="0" err="1"/>
              <a:t>pentru</a:t>
            </a:r>
            <a:r>
              <a:rPr lang="hu-HU" dirty="0"/>
              <a:t> </a:t>
            </a:r>
            <a:r>
              <a:rPr lang="hu-HU" dirty="0" err="1"/>
              <a:t>români</a:t>
            </a:r>
            <a:r>
              <a:rPr lang="hu-HU" dirty="0"/>
              <a:t> este </a:t>
            </a:r>
            <a:r>
              <a:rPr lang="hu-HU" dirty="0" err="1"/>
              <a:t>geometrismul</a:t>
            </a:r>
            <a:r>
              <a:rPr lang="hu-HU" dirty="0"/>
              <a:t> </a:t>
            </a:r>
            <a:r>
              <a:rPr lang="hu-HU" dirty="0" err="1"/>
              <a:t>figurativ</a:t>
            </a:r>
            <a:r>
              <a:rPr lang="hu-HU" dirty="0"/>
              <a:t>, </a:t>
            </a:r>
            <a:r>
              <a:rPr lang="hu-HU" dirty="0" err="1"/>
              <a:t>predominant</a:t>
            </a:r>
            <a:r>
              <a:rPr lang="hu-HU" dirty="0"/>
              <a:t> </a:t>
            </a:r>
            <a:r>
              <a:rPr lang="hu-HU" dirty="0" err="1"/>
              <a:t>liniar</a:t>
            </a:r>
            <a:r>
              <a:rPr lang="hu-HU" dirty="0"/>
              <a:t>, </a:t>
            </a:r>
            <a:r>
              <a:rPr lang="hu-HU" dirty="0" err="1"/>
              <a:t>static</a:t>
            </a:r>
            <a:r>
              <a:rPr lang="hu-HU" dirty="0"/>
              <a:t>.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privinţa</a:t>
            </a:r>
            <a:r>
              <a:rPr lang="hu-HU" dirty="0"/>
              <a:t> </a:t>
            </a:r>
            <a:r>
              <a:rPr lang="hu-HU" dirty="0" err="1"/>
              <a:t>vechimii</a:t>
            </a:r>
            <a:r>
              <a:rPr lang="hu-HU" dirty="0"/>
              <a:t> </a:t>
            </a:r>
            <a:r>
              <a:rPr lang="hu-HU" dirty="0" err="1"/>
              <a:t>unor</a:t>
            </a:r>
            <a:r>
              <a:rPr lang="hu-HU" dirty="0"/>
              <a:t> </a:t>
            </a:r>
            <a:r>
              <a:rPr lang="hu-HU" dirty="0" err="1"/>
              <a:t>motive</a:t>
            </a:r>
            <a:r>
              <a:rPr lang="hu-HU" dirty="0"/>
              <a:t>, </a:t>
            </a:r>
            <a:r>
              <a:rPr lang="hu-HU" dirty="0" err="1"/>
              <a:t>există</a:t>
            </a:r>
            <a:r>
              <a:rPr lang="hu-HU" dirty="0"/>
              <a:t> o </a:t>
            </a:r>
            <a:r>
              <a:rPr lang="hu-HU" dirty="0" err="1"/>
              <a:t>continuitate</a:t>
            </a:r>
            <a:r>
              <a:rPr lang="hu-HU" dirty="0"/>
              <a:t>, </a:t>
            </a:r>
            <a:r>
              <a:rPr lang="hu-HU" dirty="0" err="1"/>
              <a:t>datorată</a:t>
            </a:r>
            <a:r>
              <a:rPr lang="hu-HU" dirty="0"/>
              <a:t> </a:t>
            </a:r>
            <a:r>
              <a:rPr lang="hu-HU" dirty="0" err="1"/>
              <a:t>conservatorismului</a:t>
            </a:r>
            <a:r>
              <a:rPr lang="hu-HU" dirty="0"/>
              <a:t> </a:t>
            </a:r>
            <a:r>
              <a:rPr lang="hu-HU" dirty="0" err="1"/>
              <a:t>românesc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dirty="0" err="1"/>
              <a:t>procesului</a:t>
            </a:r>
            <a:r>
              <a:rPr lang="hu-HU" dirty="0"/>
              <a:t> de </a:t>
            </a:r>
            <a:r>
              <a:rPr lang="hu-HU" dirty="0" err="1"/>
              <a:t>transmitere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/>
              <a:t>A románokra jellemző a figuratív </a:t>
            </a:r>
            <a:r>
              <a:rPr lang="hu-HU" dirty="0" err="1"/>
              <a:t>geometrizmus</a:t>
            </a:r>
            <a:r>
              <a:rPr lang="hu-HU" dirty="0"/>
              <a:t>, amely többnyire lineáris és statikus formában jelenik meg. A motívumok eredetét tekintve megfigyelhető a folytonosság, amit a román közösségek hagyományőrzése és az átörökítés folyamata biztosított.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66056"/>
            <a:ext cx="8229600" cy="5991944"/>
          </a:xfrm>
        </p:spPr>
        <p:txBody>
          <a:bodyPr>
            <a:normAutofit fontScale="92500"/>
          </a:bodyPr>
          <a:lstStyle/>
          <a:p>
            <a:pPr marL="6350" indent="-6350">
              <a:buNone/>
            </a:pPr>
            <a:r>
              <a:rPr lang="hu-HU" dirty="0" err="1"/>
              <a:t>Cromatic</a:t>
            </a:r>
            <a:r>
              <a:rPr lang="hu-HU" dirty="0"/>
              <a:t>, la </a:t>
            </a:r>
            <a:r>
              <a:rPr lang="hu-HU" b="1" i="1" dirty="0" err="1"/>
              <a:t>piesele</a:t>
            </a:r>
            <a:r>
              <a:rPr lang="hu-HU" b="1" i="1" dirty="0"/>
              <a:t>  de port</a:t>
            </a:r>
            <a:r>
              <a:rPr lang="hu-HU" dirty="0"/>
              <a:t> au </a:t>
            </a:r>
            <a:r>
              <a:rPr lang="hu-HU" dirty="0" err="1"/>
              <a:t>predominat</a:t>
            </a:r>
            <a:r>
              <a:rPr lang="hu-HU" dirty="0"/>
              <a:t> </a:t>
            </a:r>
            <a:r>
              <a:rPr lang="hu-HU" dirty="0" err="1"/>
              <a:t>cusăturile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alb</a:t>
            </a:r>
            <a:r>
              <a:rPr lang="hu-HU" dirty="0"/>
              <a:t>. </a:t>
            </a:r>
          </a:p>
          <a:p>
            <a:pPr marL="6350" indent="-6350">
              <a:buNone/>
            </a:pPr>
            <a:r>
              <a:rPr lang="hu-HU" dirty="0"/>
              <a:t>A ruhadarabok hímzéseiben a </a:t>
            </a:r>
            <a:r>
              <a:rPr lang="hu-HU" b="1" dirty="0"/>
              <a:t>fehér szín</a:t>
            </a:r>
            <a:r>
              <a:rPr lang="hu-HU" dirty="0"/>
              <a:t> dominált.</a:t>
            </a:r>
          </a:p>
          <a:p>
            <a:pPr marL="6350" indent="-6350">
              <a:buNone/>
            </a:pPr>
            <a:br>
              <a:rPr lang="hu-HU" dirty="0"/>
            </a:br>
            <a:r>
              <a:rPr lang="hu-HU" b="1" i="1" dirty="0" err="1"/>
              <a:t>Cămăşile</a:t>
            </a:r>
            <a:r>
              <a:rPr lang="hu-HU" i="1" dirty="0"/>
              <a:t> </a:t>
            </a:r>
            <a:r>
              <a:rPr lang="hu-HU" dirty="0"/>
              <a:t>(</a:t>
            </a:r>
            <a:r>
              <a:rPr lang="hu-HU" dirty="0" err="1"/>
              <a:t>atât</a:t>
            </a:r>
            <a:r>
              <a:rPr lang="hu-HU" dirty="0"/>
              <a:t> </a:t>
            </a:r>
            <a:r>
              <a:rPr lang="hu-HU" dirty="0" err="1"/>
              <a:t>cele</a:t>
            </a:r>
            <a:r>
              <a:rPr lang="hu-HU" dirty="0"/>
              <a:t> </a:t>
            </a:r>
            <a:r>
              <a:rPr lang="hu-HU" dirty="0" err="1"/>
              <a:t>bărbăteşti</a:t>
            </a:r>
            <a:r>
              <a:rPr lang="hu-HU" dirty="0"/>
              <a:t> </a:t>
            </a:r>
            <a:r>
              <a:rPr lang="hu-HU" dirty="0" err="1"/>
              <a:t>cât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dirty="0" err="1"/>
              <a:t>cele</a:t>
            </a:r>
            <a:r>
              <a:rPr lang="hu-HU" dirty="0"/>
              <a:t> </a:t>
            </a:r>
            <a:r>
              <a:rPr lang="hu-HU" dirty="0" err="1"/>
              <a:t>femeieşti</a:t>
            </a:r>
            <a:r>
              <a:rPr lang="hu-HU" dirty="0"/>
              <a:t>) </a:t>
            </a:r>
            <a:r>
              <a:rPr lang="hu-HU" dirty="0" err="1"/>
              <a:t>folosite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zilele</a:t>
            </a:r>
            <a:r>
              <a:rPr lang="hu-HU" dirty="0"/>
              <a:t> de </a:t>
            </a:r>
            <a:r>
              <a:rPr lang="hu-HU" dirty="0" err="1"/>
              <a:t>lucru</a:t>
            </a:r>
            <a:r>
              <a:rPr lang="hu-HU" dirty="0"/>
              <a:t> au fost </a:t>
            </a:r>
            <a:r>
              <a:rPr lang="hu-HU" dirty="0" err="1"/>
              <a:t>lipsite</a:t>
            </a:r>
            <a:r>
              <a:rPr lang="hu-HU" dirty="0"/>
              <a:t> de </a:t>
            </a:r>
            <a:r>
              <a:rPr lang="hu-HU" dirty="0" err="1"/>
              <a:t>cusături</a:t>
            </a:r>
            <a:r>
              <a:rPr lang="hu-HU" dirty="0"/>
              <a:t> </a:t>
            </a:r>
            <a:r>
              <a:rPr lang="hu-HU" dirty="0" err="1"/>
              <a:t>ornamentale</a:t>
            </a:r>
            <a:r>
              <a:rPr lang="hu-HU" dirty="0"/>
              <a:t>, </a:t>
            </a:r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dirty="0" err="1"/>
              <a:t>când</a:t>
            </a:r>
            <a:r>
              <a:rPr lang="hu-HU" dirty="0"/>
              <a:t> </a:t>
            </a:r>
            <a:r>
              <a:rPr lang="hu-HU" dirty="0" err="1"/>
              <a:t>cele</a:t>
            </a:r>
            <a:r>
              <a:rPr lang="hu-HU" dirty="0"/>
              <a:t> de </a:t>
            </a:r>
            <a:r>
              <a:rPr lang="hu-HU" dirty="0" err="1"/>
              <a:t>sărbătoare</a:t>
            </a:r>
            <a:r>
              <a:rPr lang="hu-HU" dirty="0"/>
              <a:t>, </a:t>
            </a:r>
            <a:r>
              <a:rPr lang="hu-HU" dirty="0" err="1"/>
              <a:t>cusute</a:t>
            </a:r>
            <a:r>
              <a:rPr lang="hu-HU" dirty="0"/>
              <a:t> din </a:t>
            </a:r>
            <a:r>
              <a:rPr lang="hu-HU" dirty="0" err="1"/>
              <a:t>pânză</a:t>
            </a:r>
            <a:r>
              <a:rPr lang="hu-HU" dirty="0"/>
              <a:t> de </a:t>
            </a:r>
            <a:r>
              <a:rPr lang="hu-HU" dirty="0" err="1"/>
              <a:t>cânepă</a:t>
            </a:r>
            <a:r>
              <a:rPr lang="hu-HU" dirty="0"/>
              <a:t> </a:t>
            </a:r>
            <a:r>
              <a:rPr lang="hu-HU" dirty="0" err="1"/>
              <a:t>sau</a:t>
            </a:r>
            <a:r>
              <a:rPr lang="hu-HU" dirty="0"/>
              <a:t> </a:t>
            </a:r>
            <a:r>
              <a:rPr lang="hu-HU" dirty="0" err="1"/>
              <a:t>bumbac</a:t>
            </a:r>
            <a:r>
              <a:rPr lang="hu-HU" dirty="0"/>
              <a:t>, au fost </a:t>
            </a:r>
            <a:r>
              <a:rPr lang="hu-HU" dirty="0" err="1"/>
              <a:t>decorate</a:t>
            </a:r>
            <a:r>
              <a:rPr lang="hu-HU" dirty="0"/>
              <a:t> </a:t>
            </a:r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broderii</a:t>
            </a:r>
            <a:r>
              <a:rPr lang="hu-HU" dirty="0"/>
              <a:t> </a:t>
            </a:r>
            <a:r>
              <a:rPr lang="hu-HU" dirty="0" err="1"/>
              <a:t>pline</a:t>
            </a:r>
            <a:r>
              <a:rPr lang="hu-HU" dirty="0"/>
              <a:t> </a:t>
            </a:r>
            <a:r>
              <a:rPr lang="hu-HU" dirty="0" err="1"/>
              <a:t>sau</a:t>
            </a:r>
            <a:r>
              <a:rPr lang="hu-HU" dirty="0"/>
              <a:t> </a:t>
            </a:r>
            <a:r>
              <a:rPr lang="hu-HU" dirty="0" err="1"/>
              <a:t>sparte</a:t>
            </a:r>
            <a:r>
              <a:rPr lang="hu-HU" dirty="0"/>
              <a:t> </a:t>
            </a:r>
            <a:r>
              <a:rPr lang="hu-HU" dirty="0" err="1"/>
              <a:t>dispuse</a:t>
            </a:r>
            <a:r>
              <a:rPr lang="hu-HU" dirty="0"/>
              <a:t> </a:t>
            </a:r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dirty="0" err="1"/>
              <a:t>umăr</a:t>
            </a:r>
            <a:r>
              <a:rPr lang="hu-HU" dirty="0"/>
              <a:t>, </a:t>
            </a:r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dirty="0" err="1"/>
              <a:t>guler</a:t>
            </a:r>
            <a:r>
              <a:rPr lang="hu-HU" dirty="0"/>
              <a:t>, </a:t>
            </a:r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dirty="0" err="1"/>
              <a:t>manşetă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dirty="0" err="1"/>
              <a:t>piept</a:t>
            </a:r>
            <a:r>
              <a:rPr lang="hu-HU" dirty="0"/>
              <a:t>.</a:t>
            </a:r>
          </a:p>
          <a:p>
            <a:pPr marL="6350" indent="-6350">
              <a:buNone/>
            </a:pPr>
            <a:br>
              <a:rPr lang="hu-HU" dirty="0"/>
            </a:br>
            <a:r>
              <a:rPr lang="hu-HU" dirty="0"/>
              <a:t>A mindennapi viselethez használt ingek (férfiak és nők számára egyaránt) díszítetlenek voltak, míg az ünnepi ingeket – kendervászonból vagy pamutból – gazdag hímzéssel látták el: a vállon, a galléron, a mandzsettán és a mellrészen.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532654"/>
            <a:ext cx="8507288" cy="6336704"/>
          </a:xfrm>
        </p:spPr>
        <p:txBody>
          <a:bodyPr>
            <a:noAutofit/>
          </a:bodyPr>
          <a:lstStyle/>
          <a:p>
            <a:r>
              <a:rPr lang="hu-HU" sz="2100" b="1" i="1" dirty="0" err="1"/>
              <a:t>Izmenele</a:t>
            </a:r>
            <a:r>
              <a:rPr lang="hu-HU" sz="2100" b="1" i="1" dirty="0"/>
              <a:t>,</a:t>
            </a:r>
            <a:r>
              <a:rPr lang="hu-HU" sz="2100" dirty="0"/>
              <a:t> </a:t>
            </a:r>
            <a:r>
              <a:rPr lang="hu-HU" sz="2100" dirty="0" err="1"/>
              <a:t>croite</a:t>
            </a:r>
            <a:r>
              <a:rPr lang="hu-HU" sz="2100" dirty="0"/>
              <a:t> din 6 </a:t>
            </a:r>
            <a:r>
              <a:rPr lang="hu-HU" sz="2100" dirty="0" err="1"/>
              <a:t>laţi</a:t>
            </a:r>
            <a:r>
              <a:rPr lang="hu-HU" sz="2100" dirty="0"/>
              <a:t> (</a:t>
            </a:r>
            <a:r>
              <a:rPr lang="hu-HU" sz="2100" dirty="0" err="1"/>
              <a:t>câte</a:t>
            </a:r>
            <a:r>
              <a:rPr lang="hu-HU" sz="2100" dirty="0"/>
              <a:t> </a:t>
            </a:r>
            <a:r>
              <a:rPr lang="hu-HU" sz="2100" dirty="0" err="1"/>
              <a:t>trei</a:t>
            </a:r>
            <a:r>
              <a:rPr lang="hu-HU" sz="2100" dirty="0"/>
              <a:t> </a:t>
            </a:r>
            <a:r>
              <a:rPr lang="hu-HU" sz="2100" dirty="0" err="1"/>
              <a:t>laţi</a:t>
            </a:r>
            <a:r>
              <a:rPr lang="hu-HU" sz="2100" dirty="0"/>
              <a:t> </a:t>
            </a:r>
            <a:r>
              <a:rPr lang="hu-HU" sz="2100" dirty="0" err="1"/>
              <a:t>cracul</a:t>
            </a:r>
            <a:r>
              <a:rPr lang="hu-HU" sz="2100" dirty="0"/>
              <a:t>),  </a:t>
            </a:r>
            <a:r>
              <a:rPr lang="hu-HU" sz="2100" dirty="0" err="1"/>
              <a:t>prezentau</a:t>
            </a:r>
            <a:r>
              <a:rPr lang="hu-HU" sz="2100" dirty="0"/>
              <a:t> </a:t>
            </a:r>
            <a:r>
              <a:rPr lang="hu-HU" sz="2100" dirty="0" err="1"/>
              <a:t>cusături</a:t>
            </a:r>
            <a:r>
              <a:rPr lang="hu-HU" sz="2100" dirty="0"/>
              <a:t> </a:t>
            </a:r>
            <a:r>
              <a:rPr lang="hu-HU" sz="2100" dirty="0" err="1"/>
              <a:t>ornamentale</a:t>
            </a:r>
            <a:r>
              <a:rPr lang="hu-HU" sz="2100" dirty="0"/>
              <a:t> (</a:t>
            </a:r>
            <a:r>
              <a:rPr lang="hu-HU" sz="2100" i="1" dirty="0" err="1"/>
              <a:t>cheiţ</a:t>
            </a:r>
            <a:r>
              <a:rPr lang="hu-HU" sz="2100" dirty="0" err="1"/>
              <a:t>e</a:t>
            </a:r>
            <a:r>
              <a:rPr lang="hu-HU" sz="2100" dirty="0"/>
              <a:t>) la </a:t>
            </a:r>
            <a:r>
              <a:rPr lang="hu-HU" sz="2100" dirty="0" err="1"/>
              <a:t>îmbinarea</a:t>
            </a:r>
            <a:r>
              <a:rPr lang="hu-HU" sz="2100" dirty="0"/>
              <a:t> </a:t>
            </a:r>
            <a:r>
              <a:rPr lang="hu-HU" sz="2100" dirty="0" err="1"/>
              <a:t>laţilor</a:t>
            </a:r>
            <a:r>
              <a:rPr lang="hu-HU" sz="2100" dirty="0"/>
              <a:t>, </a:t>
            </a:r>
            <a:r>
              <a:rPr lang="hu-HU" sz="2100" dirty="0" err="1"/>
              <a:t>şi</a:t>
            </a:r>
            <a:r>
              <a:rPr lang="hu-HU" sz="2100" dirty="0"/>
              <a:t> </a:t>
            </a:r>
            <a:r>
              <a:rPr lang="hu-HU" sz="2100" dirty="0" err="1"/>
              <a:t>în</a:t>
            </a:r>
            <a:r>
              <a:rPr lang="hu-HU" sz="2100" dirty="0"/>
              <a:t> </a:t>
            </a:r>
            <a:r>
              <a:rPr lang="hu-HU" sz="2100" dirty="0" err="1"/>
              <a:t>partea</a:t>
            </a:r>
            <a:r>
              <a:rPr lang="hu-HU" sz="2100" dirty="0"/>
              <a:t> de </a:t>
            </a:r>
            <a:r>
              <a:rPr lang="hu-HU" sz="2100" dirty="0" err="1"/>
              <a:t>jos</a:t>
            </a:r>
            <a:r>
              <a:rPr lang="hu-HU" sz="2100" dirty="0"/>
              <a:t>, </a:t>
            </a:r>
            <a:r>
              <a:rPr lang="hu-HU" sz="2100" dirty="0" err="1"/>
              <a:t>pe</a:t>
            </a:r>
            <a:r>
              <a:rPr lang="hu-HU" sz="2100" dirty="0"/>
              <a:t> </a:t>
            </a:r>
            <a:r>
              <a:rPr lang="hu-HU" sz="2100" dirty="0" err="1"/>
              <a:t>marginea</a:t>
            </a:r>
            <a:r>
              <a:rPr lang="hu-HU" sz="2100" dirty="0"/>
              <a:t> </a:t>
            </a:r>
            <a:r>
              <a:rPr lang="hu-HU" sz="2100" dirty="0" err="1"/>
              <a:t>tivului</a:t>
            </a:r>
            <a:r>
              <a:rPr lang="hu-HU" sz="2100" dirty="0"/>
              <a:t>. </a:t>
            </a:r>
            <a:r>
              <a:rPr lang="hu-HU" sz="2100" dirty="0" err="1"/>
              <a:t>Odinioară</a:t>
            </a:r>
            <a:r>
              <a:rPr lang="hu-HU" sz="2100" dirty="0"/>
              <a:t>, </a:t>
            </a:r>
            <a:r>
              <a:rPr lang="hu-HU" sz="2100" dirty="0" err="1"/>
              <a:t>dedesubt</a:t>
            </a:r>
            <a:r>
              <a:rPr lang="hu-HU" sz="2100" dirty="0"/>
              <a:t> se </a:t>
            </a:r>
            <a:r>
              <a:rPr lang="hu-HU" sz="2100" dirty="0" err="1"/>
              <a:t>utiliza</a:t>
            </a:r>
            <a:r>
              <a:rPr lang="hu-HU" sz="2100" dirty="0"/>
              <a:t> </a:t>
            </a:r>
            <a:r>
              <a:rPr lang="hu-HU" sz="2100" i="1" dirty="0" err="1"/>
              <a:t>şabacul</a:t>
            </a:r>
            <a:r>
              <a:rPr lang="hu-HU" sz="2100" dirty="0"/>
              <a:t>, </a:t>
            </a:r>
            <a:r>
              <a:rPr lang="hu-HU" sz="2100" i="1" dirty="0" err="1"/>
              <a:t>ajurul</a:t>
            </a:r>
            <a:r>
              <a:rPr lang="hu-HU" sz="2100" dirty="0"/>
              <a:t>, </a:t>
            </a:r>
            <a:r>
              <a:rPr lang="hu-HU" sz="2100" i="1" dirty="0" err="1"/>
              <a:t>franjuri</a:t>
            </a:r>
            <a:r>
              <a:rPr lang="hu-HU" sz="2100" dirty="0"/>
              <a:t> </a:t>
            </a:r>
            <a:r>
              <a:rPr lang="hu-HU" sz="2100" dirty="0" err="1"/>
              <a:t>realizate</a:t>
            </a:r>
            <a:r>
              <a:rPr lang="hu-HU" sz="2100" dirty="0"/>
              <a:t> din </a:t>
            </a:r>
            <a:r>
              <a:rPr lang="hu-HU" sz="2100" dirty="0" err="1"/>
              <a:t>urzeală</a:t>
            </a:r>
            <a:r>
              <a:rPr lang="hu-HU" sz="2100" dirty="0"/>
              <a:t>, </a:t>
            </a:r>
            <a:r>
              <a:rPr lang="hu-HU" sz="2100" dirty="0" err="1"/>
              <a:t>care</a:t>
            </a:r>
            <a:r>
              <a:rPr lang="hu-HU" sz="2100" dirty="0"/>
              <a:t> </a:t>
            </a:r>
            <a:r>
              <a:rPr lang="hu-HU" sz="2100" dirty="0" err="1"/>
              <a:t>cu</a:t>
            </a:r>
            <a:r>
              <a:rPr lang="hu-HU" sz="2100" dirty="0"/>
              <a:t> </a:t>
            </a:r>
            <a:r>
              <a:rPr lang="hu-HU" sz="2100" dirty="0" err="1"/>
              <a:t>timpul</a:t>
            </a:r>
            <a:r>
              <a:rPr lang="hu-HU" sz="2100" dirty="0"/>
              <a:t> au fost </a:t>
            </a:r>
            <a:r>
              <a:rPr lang="hu-HU" sz="2100" dirty="0" err="1"/>
              <a:t>înlocuite</a:t>
            </a:r>
            <a:r>
              <a:rPr lang="hu-HU" sz="2100" dirty="0"/>
              <a:t> </a:t>
            </a:r>
            <a:r>
              <a:rPr lang="hu-HU" sz="2100" dirty="0" err="1"/>
              <a:t>cu</a:t>
            </a:r>
            <a:r>
              <a:rPr lang="hu-HU" sz="2100" dirty="0"/>
              <a:t> </a:t>
            </a:r>
            <a:r>
              <a:rPr lang="hu-HU" sz="2100" dirty="0" err="1"/>
              <a:t>dantele</a:t>
            </a:r>
            <a:r>
              <a:rPr lang="hu-HU" sz="2100" dirty="0"/>
              <a:t> </a:t>
            </a:r>
            <a:r>
              <a:rPr lang="hu-HU" sz="2100" dirty="0" err="1"/>
              <a:t>mărunte</a:t>
            </a:r>
            <a:r>
              <a:rPr lang="hu-HU" sz="2100" dirty="0"/>
              <a:t> </a:t>
            </a:r>
            <a:r>
              <a:rPr lang="hu-HU" sz="2100" dirty="0" err="1"/>
              <a:t>sau</a:t>
            </a:r>
            <a:r>
              <a:rPr lang="hu-HU" sz="2100" dirty="0"/>
              <a:t> </a:t>
            </a:r>
            <a:r>
              <a:rPr lang="hu-HU" sz="2100" i="1" dirty="0" err="1"/>
              <a:t>colţi</a:t>
            </a:r>
            <a:r>
              <a:rPr lang="hu-HU" sz="2100" dirty="0"/>
              <a:t>.</a:t>
            </a:r>
            <a:br>
              <a:rPr lang="hu-HU" sz="2100" dirty="0"/>
            </a:br>
            <a:r>
              <a:rPr lang="hu-HU" sz="2100" dirty="0"/>
              <a:t>Az </a:t>
            </a:r>
            <a:r>
              <a:rPr lang="hu-HU" sz="2100" b="1" i="1" dirty="0"/>
              <a:t>alsónadrágokat</a:t>
            </a:r>
            <a:r>
              <a:rPr lang="hu-HU" sz="2100" dirty="0"/>
              <a:t> (</a:t>
            </a:r>
            <a:r>
              <a:rPr lang="hu-HU" sz="2100" dirty="0" err="1"/>
              <a:t>izmene</a:t>
            </a:r>
            <a:r>
              <a:rPr lang="hu-HU" sz="2100" dirty="0"/>
              <a:t>), amelyeket hat vászondarabból szabtak (három-három a száranként), díszítő varratokkal („</a:t>
            </a:r>
            <a:r>
              <a:rPr lang="hu-HU" sz="2100" dirty="0" err="1"/>
              <a:t>cheiţe</a:t>
            </a:r>
            <a:r>
              <a:rPr lang="hu-HU" sz="2100" dirty="0"/>
              <a:t>”) látták el az illesztéseknél és a szegély mentén. Régebben az alsó részét rojtozták vagy áttört mintával (</a:t>
            </a:r>
            <a:r>
              <a:rPr lang="hu-HU" sz="2100" dirty="0" err="1"/>
              <a:t>ajur</a:t>
            </a:r>
            <a:r>
              <a:rPr lang="hu-HU" sz="2100" dirty="0"/>
              <a:t>), illetve szövött rojtokkal díszítették, amit később apró csipkével vagy fogazott szegéllyel helyettesítettek.</a:t>
            </a:r>
          </a:p>
          <a:p>
            <a:r>
              <a:rPr lang="hu-HU" sz="2100" b="1" i="1" dirty="0" err="1"/>
              <a:t>Poalele</a:t>
            </a:r>
            <a:r>
              <a:rPr lang="hu-HU" sz="2100" b="1" i="1" dirty="0"/>
              <a:t>,</a:t>
            </a:r>
            <a:r>
              <a:rPr lang="hu-HU" sz="2100" dirty="0"/>
              <a:t> au fost </a:t>
            </a:r>
            <a:r>
              <a:rPr lang="hu-HU" sz="2100" dirty="0" err="1"/>
              <a:t>şi</a:t>
            </a:r>
            <a:r>
              <a:rPr lang="hu-HU" sz="2100" dirty="0"/>
              <a:t> </a:t>
            </a:r>
            <a:r>
              <a:rPr lang="hu-HU" sz="2100" dirty="0" err="1"/>
              <a:t>ele</a:t>
            </a:r>
            <a:r>
              <a:rPr lang="hu-HU" sz="2100" dirty="0"/>
              <a:t> </a:t>
            </a:r>
            <a:r>
              <a:rPr lang="hu-HU" sz="2100" dirty="0" err="1"/>
              <a:t>împodobite</a:t>
            </a:r>
            <a:r>
              <a:rPr lang="hu-HU" sz="2100" dirty="0"/>
              <a:t> </a:t>
            </a:r>
            <a:r>
              <a:rPr lang="hu-HU" sz="2100" dirty="0" err="1"/>
              <a:t>cu</a:t>
            </a:r>
            <a:r>
              <a:rPr lang="hu-HU" sz="2100" dirty="0"/>
              <a:t> </a:t>
            </a:r>
            <a:r>
              <a:rPr lang="hu-HU" sz="2100" dirty="0" err="1"/>
              <a:t>broderii</a:t>
            </a:r>
            <a:r>
              <a:rPr lang="hu-HU" sz="2100" dirty="0"/>
              <a:t> </a:t>
            </a:r>
            <a:r>
              <a:rPr lang="hu-HU" sz="2100" dirty="0" err="1"/>
              <a:t>şi</a:t>
            </a:r>
            <a:r>
              <a:rPr lang="hu-HU" sz="2100" dirty="0"/>
              <a:t> </a:t>
            </a:r>
            <a:r>
              <a:rPr lang="hu-HU" sz="2100" dirty="0" err="1"/>
              <a:t>dantele</a:t>
            </a:r>
            <a:r>
              <a:rPr lang="hu-HU" sz="2100" b="1" dirty="0"/>
              <a:t> </a:t>
            </a:r>
            <a:r>
              <a:rPr lang="hu-HU" sz="2100" dirty="0" err="1"/>
              <a:t>în</a:t>
            </a:r>
            <a:r>
              <a:rPr lang="hu-HU" sz="2100" dirty="0"/>
              <a:t> </a:t>
            </a:r>
            <a:r>
              <a:rPr lang="hu-HU" sz="2100" dirty="0" err="1"/>
              <a:t>partea</a:t>
            </a:r>
            <a:r>
              <a:rPr lang="hu-HU" sz="2100" dirty="0"/>
              <a:t> de </a:t>
            </a:r>
            <a:r>
              <a:rPr lang="hu-HU" sz="2100" dirty="0" err="1"/>
              <a:t>jos</a:t>
            </a:r>
            <a:r>
              <a:rPr lang="hu-HU" sz="2100" dirty="0"/>
              <a:t>. </a:t>
            </a:r>
            <a:r>
              <a:rPr lang="hu-HU" sz="2100" dirty="0" err="1"/>
              <a:t>Broderiile</a:t>
            </a:r>
            <a:r>
              <a:rPr lang="hu-HU" sz="2100" dirty="0"/>
              <a:t> </a:t>
            </a:r>
            <a:r>
              <a:rPr lang="hu-HU" sz="2100" dirty="0" err="1"/>
              <a:t>aveau</a:t>
            </a:r>
            <a:r>
              <a:rPr lang="hu-HU" sz="2100" dirty="0"/>
              <a:t> </a:t>
            </a:r>
            <a:r>
              <a:rPr lang="hu-HU" sz="2100" dirty="0" err="1"/>
              <a:t>motive</a:t>
            </a:r>
            <a:r>
              <a:rPr lang="hu-HU" sz="2100" dirty="0"/>
              <a:t> </a:t>
            </a:r>
            <a:r>
              <a:rPr lang="hu-HU" sz="2100" dirty="0" err="1"/>
              <a:t>fitomorfe</a:t>
            </a:r>
            <a:r>
              <a:rPr lang="hu-HU" sz="2100" dirty="0"/>
              <a:t> </a:t>
            </a:r>
            <a:r>
              <a:rPr lang="hu-HU" sz="2100" dirty="0" err="1"/>
              <a:t>stilizate</a:t>
            </a:r>
            <a:r>
              <a:rPr lang="hu-HU" sz="2100" dirty="0"/>
              <a:t> </a:t>
            </a:r>
            <a:r>
              <a:rPr lang="hu-HU" sz="2100" dirty="0" err="1"/>
              <a:t>sau</a:t>
            </a:r>
            <a:r>
              <a:rPr lang="hu-HU" sz="2100" dirty="0"/>
              <a:t> </a:t>
            </a:r>
            <a:r>
              <a:rPr lang="hu-HU" sz="2100" dirty="0" err="1"/>
              <a:t>cusute</a:t>
            </a:r>
            <a:r>
              <a:rPr lang="hu-HU" sz="2100" dirty="0"/>
              <a:t> </a:t>
            </a:r>
            <a:r>
              <a:rPr lang="hu-HU" sz="2100" dirty="0" err="1"/>
              <a:t>liber</a:t>
            </a:r>
            <a:r>
              <a:rPr lang="hu-HU" sz="2100" dirty="0"/>
              <a:t> </a:t>
            </a:r>
            <a:r>
              <a:rPr lang="hu-HU" sz="2100" dirty="0" err="1"/>
              <a:t>după</a:t>
            </a:r>
            <a:r>
              <a:rPr lang="hu-HU" sz="2100" dirty="0"/>
              <a:t> </a:t>
            </a:r>
            <a:r>
              <a:rPr lang="hu-HU" sz="2100" dirty="0" err="1"/>
              <a:t>desen</a:t>
            </a:r>
            <a:r>
              <a:rPr lang="hu-HU" sz="2100" dirty="0"/>
              <a:t> (</a:t>
            </a:r>
            <a:r>
              <a:rPr lang="hu-HU" sz="2100" i="1" dirty="0" err="1"/>
              <a:t>pe</a:t>
            </a:r>
            <a:r>
              <a:rPr lang="hu-HU" sz="2100" i="1" dirty="0"/>
              <a:t> </a:t>
            </a:r>
            <a:r>
              <a:rPr lang="hu-HU" sz="2100" i="1" dirty="0" err="1"/>
              <a:t>scris</a:t>
            </a:r>
            <a:r>
              <a:rPr lang="hu-HU" sz="2100" dirty="0"/>
              <a:t>). La </a:t>
            </a:r>
            <a:r>
              <a:rPr lang="hu-HU" sz="2100" dirty="0" err="1"/>
              <a:t>tiv</a:t>
            </a:r>
            <a:r>
              <a:rPr lang="hu-HU" sz="2100" dirty="0"/>
              <a:t> se </a:t>
            </a:r>
            <a:r>
              <a:rPr lang="hu-HU" sz="2100" dirty="0" err="1"/>
              <a:t>aplicau</a:t>
            </a:r>
            <a:r>
              <a:rPr lang="hu-HU" sz="2100" dirty="0"/>
              <a:t> mai </a:t>
            </a:r>
            <a:r>
              <a:rPr lang="hu-HU" sz="2100" dirty="0" err="1"/>
              <a:t>multe</a:t>
            </a:r>
            <a:r>
              <a:rPr lang="hu-HU" sz="2100" dirty="0"/>
              <a:t> </a:t>
            </a:r>
            <a:r>
              <a:rPr lang="hu-HU" sz="2100" dirty="0" err="1"/>
              <a:t>rânduri</a:t>
            </a:r>
            <a:r>
              <a:rPr lang="hu-HU" sz="2100" dirty="0"/>
              <a:t> de </a:t>
            </a:r>
            <a:r>
              <a:rPr lang="hu-HU" sz="2100" dirty="0" err="1"/>
              <a:t>dantele</a:t>
            </a:r>
            <a:r>
              <a:rPr lang="hu-HU" sz="2100" dirty="0"/>
              <a:t> </a:t>
            </a:r>
            <a:r>
              <a:rPr lang="hu-HU" sz="2100" dirty="0" err="1"/>
              <a:t>croşetate</a:t>
            </a:r>
            <a:r>
              <a:rPr lang="hu-HU" sz="2100" dirty="0"/>
              <a:t> </a:t>
            </a:r>
            <a:r>
              <a:rPr lang="hu-HU" sz="2100" dirty="0" err="1"/>
              <a:t>în</a:t>
            </a:r>
            <a:r>
              <a:rPr lang="hu-HU" sz="2100" dirty="0"/>
              <a:t> </a:t>
            </a:r>
            <a:r>
              <a:rPr lang="hu-HU" sz="2100" dirty="0" err="1"/>
              <a:t>casă</a:t>
            </a:r>
            <a:r>
              <a:rPr lang="hu-HU" sz="2100" dirty="0"/>
              <a:t>, </a:t>
            </a:r>
            <a:r>
              <a:rPr lang="hu-HU" sz="2100" dirty="0" err="1"/>
              <a:t>cu</a:t>
            </a:r>
            <a:r>
              <a:rPr lang="hu-HU" sz="2100" dirty="0"/>
              <a:t> </a:t>
            </a:r>
            <a:r>
              <a:rPr lang="hu-HU" sz="2100" dirty="0" err="1"/>
              <a:t>motive</a:t>
            </a:r>
            <a:r>
              <a:rPr lang="hu-HU" sz="2100" dirty="0"/>
              <a:t> </a:t>
            </a:r>
            <a:r>
              <a:rPr lang="hu-HU" sz="2100" dirty="0" err="1"/>
              <a:t>geometrice</a:t>
            </a:r>
            <a:r>
              <a:rPr lang="hu-HU" sz="2100" dirty="0"/>
              <a:t> </a:t>
            </a:r>
            <a:r>
              <a:rPr lang="hu-HU" sz="2100" dirty="0" err="1"/>
              <a:t>sau</a:t>
            </a:r>
            <a:r>
              <a:rPr lang="hu-HU" sz="2100" dirty="0"/>
              <a:t> </a:t>
            </a:r>
            <a:r>
              <a:rPr lang="hu-HU" sz="2100" dirty="0" err="1"/>
              <a:t>fitomorfe</a:t>
            </a:r>
            <a:r>
              <a:rPr lang="hu-HU" sz="2100" dirty="0"/>
              <a:t>.</a:t>
            </a:r>
            <a:br>
              <a:rPr lang="hu-HU" sz="2100" dirty="0"/>
            </a:br>
            <a:r>
              <a:rPr lang="hu-HU" sz="2100" dirty="0"/>
              <a:t>A </a:t>
            </a:r>
            <a:r>
              <a:rPr lang="hu-HU" sz="2100" b="1" i="1" dirty="0"/>
              <a:t>szoknyák</a:t>
            </a:r>
            <a:r>
              <a:rPr lang="hu-HU" sz="2100" dirty="0"/>
              <a:t> (</a:t>
            </a:r>
            <a:r>
              <a:rPr lang="hu-HU" sz="2100" dirty="0" err="1"/>
              <a:t>poale</a:t>
            </a:r>
            <a:r>
              <a:rPr lang="hu-HU" sz="2100" dirty="0"/>
              <a:t>) alsó részét szintén hímzéssel és csipkével díszítették, legtöbbször stilizált növényi motívumokkal, olykor szabadrajz alapján.</a:t>
            </a:r>
            <a:br>
              <a:rPr lang="hu-HU" sz="2100" dirty="0"/>
            </a:br>
            <a:r>
              <a:rPr lang="hu-HU" sz="2100" dirty="0"/>
              <a:t>A szegélyre több sor házi horgolású csipkét varrtak geometrikus vagy növényi mintákkal.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hu-HU" b="1" i="1" dirty="0" err="1"/>
              <a:t>Cămăşile</a:t>
            </a:r>
            <a:r>
              <a:rPr lang="hu-HU" b="1" i="1" dirty="0"/>
              <a:t> </a:t>
            </a:r>
            <a:r>
              <a:rPr lang="hu-HU" b="1" i="1" dirty="0" err="1"/>
              <a:t>lungi</a:t>
            </a:r>
            <a:r>
              <a:rPr lang="hu-HU" b="1" i="1" dirty="0"/>
              <a:t>,</a:t>
            </a:r>
            <a:r>
              <a:rPr lang="hu-HU" b="1" dirty="0"/>
              <a:t> </a:t>
            </a:r>
            <a:r>
              <a:rPr lang="hu-HU" dirty="0" err="1"/>
              <a:t>fără</a:t>
            </a:r>
            <a:r>
              <a:rPr lang="hu-HU" dirty="0"/>
              <a:t> </a:t>
            </a:r>
            <a:r>
              <a:rPr lang="hu-HU" dirty="0" err="1"/>
              <a:t>mâneci</a:t>
            </a:r>
            <a:r>
              <a:rPr lang="hu-HU" dirty="0"/>
              <a:t> – </a:t>
            </a:r>
            <a:r>
              <a:rPr lang="hu-HU" dirty="0" err="1"/>
              <a:t>folosite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comunităţile</a:t>
            </a:r>
            <a:r>
              <a:rPr lang="hu-HU" dirty="0"/>
              <a:t> </a:t>
            </a:r>
            <a:r>
              <a:rPr lang="hu-HU" dirty="0" err="1"/>
              <a:t>româneşti</a:t>
            </a:r>
            <a:r>
              <a:rPr lang="hu-HU" dirty="0"/>
              <a:t> </a:t>
            </a:r>
            <a:r>
              <a:rPr lang="hu-HU" dirty="0" err="1"/>
              <a:t>prin</a:t>
            </a:r>
            <a:r>
              <a:rPr lang="hu-HU" dirty="0"/>
              <a:t> </a:t>
            </a:r>
            <a:r>
              <a:rPr lang="hu-HU" dirty="0" err="1"/>
              <a:t>anii</a:t>
            </a:r>
            <a:r>
              <a:rPr lang="hu-HU" dirty="0"/>
              <a:t> 1930 </a:t>
            </a:r>
            <a:r>
              <a:rPr lang="hu-HU" dirty="0" err="1"/>
              <a:t>ca</a:t>
            </a:r>
            <a:r>
              <a:rPr lang="hu-HU" dirty="0"/>
              <a:t> </a:t>
            </a:r>
            <a:r>
              <a:rPr lang="hu-HU" dirty="0" err="1"/>
              <a:t>lenjerie</a:t>
            </a:r>
            <a:r>
              <a:rPr lang="hu-HU" dirty="0"/>
              <a:t> de </a:t>
            </a:r>
            <a:r>
              <a:rPr lang="hu-HU" dirty="0" err="1"/>
              <a:t>corp</a:t>
            </a:r>
            <a:r>
              <a:rPr lang="hu-HU" dirty="0"/>
              <a:t> </a:t>
            </a:r>
            <a:r>
              <a:rPr lang="hu-HU" dirty="0" err="1"/>
              <a:t>sau</a:t>
            </a:r>
            <a:r>
              <a:rPr lang="hu-HU" dirty="0"/>
              <a:t> </a:t>
            </a:r>
            <a:r>
              <a:rPr lang="hu-HU" dirty="0" err="1"/>
              <a:t>cămăşi</a:t>
            </a:r>
            <a:r>
              <a:rPr lang="hu-HU" dirty="0"/>
              <a:t> de </a:t>
            </a:r>
            <a:r>
              <a:rPr lang="hu-HU" dirty="0" err="1"/>
              <a:t>noapte</a:t>
            </a:r>
            <a:r>
              <a:rPr lang="hu-HU" dirty="0"/>
              <a:t> – au fost de </a:t>
            </a:r>
            <a:r>
              <a:rPr lang="hu-HU" dirty="0" err="1"/>
              <a:t>asemenea</a:t>
            </a:r>
            <a:r>
              <a:rPr lang="hu-HU" dirty="0"/>
              <a:t> </a:t>
            </a:r>
            <a:r>
              <a:rPr lang="hu-HU" dirty="0" err="1"/>
              <a:t>ornamentate</a:t>
            </a:r>
            <a:r>
              <a:rPr lang="hu-HU" dirty="0"/>
              <a:t> </a:t>
            </a:r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dirty="0" err="1"/>
              <a:t>piept</a:t>
            </a:r>
            <a:r>
              <a:rPr lang="hu-HU" dirty="0"/>
              <a:t> </a:t>
            </a:r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broderii</a:t>
            </a:r>
            <a:r>
              <a:rPr lang="hu-HU" dirty="0"/>
              <a:t> </a:t>
            </a:r>
            <a:r>
              <a:rPr lang="hu-HU" dirty="0" err="1"/>
              <a:t>alcătuite</a:t>
            </a:r>
            <a:r>
              <a:rPr lang="hu-HU" dirty="0"/>
              <a:t> din </a:t>
            </a:r>
            <a:r>
              <a:rPr lang="hu-HU" dirty="0" err="1"/>
              <a:t>motive</a:t>
            </a:r>
            <a:r>
              <a:rPr lang="hu-HU" dirty="0"/>
              <a:t> </a:t>
            </a:r>
            <a:r>
              <a:rPr lang="hu-HU" dirty="0" err="1"/>
              <a:t>fitomorfe</a:t>
            </a:r>
            <a:r>
              <a:rPr lang="hu-HU" dirty="0"/>
              <a:t> (</a:t>
            </a:r>
            <a:r>
              <a:rPr lang="hu-HU" dirty="0" err="1"/>
              <a:t>frunze</a:t>
            </a:r>
            <a:r>
              <a:rPr lang="hu-HU" dirty="0"/>
              <a:t>, </a:t>
            </a:r>
            <a:r>
              <a:rPr lang="hu-HU" dirty="0" err="1"/>
              <a:t>flori</a:t>
            </a:r>
            <a:r>
              <a:rPr lang="hu-HU" dirty="0"/>
              <a:t>, </a:t>
            </a:r>
            <a:r>
              <a:rPr lang="hu-HU" dirty="0" err="1"/>
              <a:t>vrejuri</a:t>
            </a:r>
            <a:r>
              <a:rPr lang="hu-HU" dirty="0"/>
              <a:t> </a:t>
            </a:r>
            <a:r>
              <a:rPr lang="hu-HU" dirty="0" err="1"/>
              <a:t>aranjate</a:t>
            </a:r>
            <a:r>
              <a:rPr lang="hu-HU" dirty="0"/>
              <a:t> </a:t>
            </a:r>
            <a:r>
              <a:rPr lang="hu-HU" dirty="0" err="1"/>
              <a:t>simetric</a:t>
            </a:r>
            <a:r>
              <a:rPr lang="hu-HU" dirty="0"/>
              <a:t>). </a:t>
            </a:r>
            <a:br>
              <a:rPr lang="hu-HU" dirty="0"/>
            </a:br>
            <a:r>
              <a:rPr lang="hu-HU" dirty="0"/>
              <a:t>A </a:t>
            </a:r>
            <a:r>
              <a:rPr lang="hu-HU" b="1" i="1" dirty="0"/>
              <a:t>hosszú, ujjatlan ingeket </a:t>
            </a:r>
            <a:r>
              <a:rPr lang="hu-HU" dirty="0"/>
              <a:t>– amelyeket az 1930-as években fehérneműként vagy hálóingként viseltek a román közösségekben – a mellrészen növényi (levelek, virágok, indák) motívumokkal hímezték, szimmetrikusan elrendezve.</a:t>
            </a:r>
          </a:p>
          <a:p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aceleaşi</a:t>
            </a:r>
            <a:r>
              <a:rPr lang="hu-HU" dirty="0"/>
              <a:t> </a:t>
            </a:r>
            <a:r>
              <a:rPr lang="hu-HU" dirty="0" err="1"/>
              <a:t>motive</a:t>
            </a:r>
            <a:r>
              <a:rPr lang="hu-HU" dirty="0"/>
              <a:t> au fost </a:t>
            </a:r>
            <a:r>
              <a:rPr lang="hu-HU" dirty="0" err="1"/>
              <a:t>împodobite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b="1" i="1" dirty="0" err="1"/>
              <a:t>şorţurile</a:t>
            </a:r>
            <a:r>
              <a:rPr lang="hu-HU" b="1" i="1" dirty="0"/>
              <a:t> de </a:t>
            </a:r>
            <a:r>
              <a:rPr lang="hu-HU" b="1" i="1" dirty="0" err="1"/>
              <a:t>nuntă</a:t>
            </a:r>
            <a:r>
              <a:rPr lang="hu-HU" dirty="0"/>
              <a:t> </a:t>
            </a:r>
            <a:r>
              <a:rPr lang="hu-HU" i="1" dirty="0"/>
              <a:t>(„</a:t>
            </a:r>
            <a:r>
              <a:rPr lang="hu-HU" i="1" dirty="0" err="1"/>
              <a:t>zadiile</a:t>
            </a:r>
            <a:r>
              <a:rPr lang="hu-HU" i="1" dirty="0"/>
              <a:t>”)</a:t>
            </a:r>
            <a:r>
              <a:rPr lang="hu-HU" dirty="0"/>
              <a:t> </a:t>
            </a:r>
            <a:r>
              <a:rPr lang="hu-HU" dirty="0" err="1"/>
              <a:t>cusute</a:t>
            </a:r>
            <a:r>
              <a:rPr lang="hu-HU" dirty="0"/>
              <a:t> tot din </a:t>
            </a:r>
            <a:r>
              <a:rPr lang="hu-HU" dirty="0" err="1"/>
              <a:t>pânză</a:t>
            </a:r>
            <a:r>
              <a:rPr lang="hu-HU" dirty="0"/>
              <a:t> de </a:t>
            </a:r>
            <a:r>
              <a:rPr lang="hu-HU" dirty="0" err="1"/>
              <a:t>bumbac</a:t>
            </a:r>
            <a:r>
              <a:rPr lang="hu-HU" dirty="0"/>
              <a:t>, </a:t>
            </a:r>
            <a:r>
              <a:rPr lang="hu-HU" dirty="0" err="1"/>
              <a:t>acestea</a:t>
            </a:r>
            <a:r>
              <a:rPr lang="hu-HU" dirty="0"/>
              <a:t> </a:t>
            </a:r>
            <a:r>
              <a:rPr lang="hu-HU" dirty="0" err="1"/>
              <a:t>fiind</a:t>
            </a:r>
            <a:r>
              <a:rPr lang="hu-HU" dirty="0"/>
              <a:t> </a:t>
            </a:r>
            <a:r>
              <a:rPr lang="hu-HU" dirty="0" err="1"/>
              <a:t>însă</a:t>
            </a:r>
            <a:r>
              <a:rPr lang="hu-HU" dirty="0"/>
              <a:t> </a:t>
            </a:r>
            <a:r>
              <a:rPr lang="hu-HU" dirty="0" err="1"/>
              <a:t>decorate</a:t>
            </a:r>
            <a:r>
              <a:rPr lang="hu-HU" dirty="0"/>
              <a:t> </a:t>
            </a:r>
            <a:r>
              <a:rPr lang="hu-HU" dirty="0" err="1"/>
              <a:t>pe</a:t>
            </a:r>
            <a:r>
              <a:rPr lang="hu-HU" dirty="0"/>
              <a:t> o </a:t>
            </a:r>
            <a:r>
              <a:rPr lang="hu-HU" dirty="0" err="1"/>
              <a:t>porţiune</a:t>
            </a:r>
            <a:r>
              <a:rPr lang="hu-HU" dirty="0"/>
              <a:t> mai </a:t>
            </a:r>
            <a:r>
              <a:rPr lang="hu-HU" dirty="0" err="1"/>
              <a:t>lată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/>
              <a:t>Ugyanezek a motívumok jelentek meg a </a:t>
            </a:r>
            <a:r>
              <a:rPr lang="hu-HU" b="1" dirty="0"/>
              <a:t>nászszoknyákon</a:t>
            </a:r>
            <a:r>
              <a:rPr lang="hu-HU" dirty="0"/>
              <a:t> („</a:t>
            </a:r>
            <a:r>
              <a:rPr lang="hu-HU" dirty="0" err="1"/>
              <a:t>zadiile</a:t>
            </a:r>
            <a:r>
              <a:rPr lang="hu-HU" dirty="0"/>
              <a:t>”) is, amelyek pamutvászonból készültek, de szélesebb sávban díszítették őket.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60032"/>
          </a:xfrm>
        </p:spPr>
        <p:txBody>
          <a:bodyPr>
            <a:normAutofit fontScale="62500" lnSpcReduction="20000"/>
          </a:bodyPr>
          <a:lstStyle/>
          <a:p>
            <a:pPr marL="6350" indent="-6350">
              <a:buNone/>
            </a:pPr>
            <a:r>
              <a:rPr lang="hu-HU" sz="3200" b="1" i="1" dirty="0" err="1"/>
              <a:t>Giulgiul</a:t>
            </a:r>
            <a:r>
              <a:rPr lang="hu-HU" sz="3200" b="1" i="1" dirty="0"/>
              <a:t> </a:t>
            </a:r>
            <a:r>
              <a:rPr lang="hu-HU" sz="3200" b="1" i="1" dirty="0" err="1"/>
              <a:t>funerar</a:t>
            </a:r>
            <a:r>
              <a:rPr lang="hu-HU" sz="3200" b="1" i="1" dirty="0"/>
              <a:t> </a:t>
            </a:r>
            <a:r>
              <a:rPr lang="hu-HU" sz="3200" i="1" dirty="0"/>
              <a:t>(„</a:t>
            </a:r>
            <a:r>
              <a:rPr lang="hu-HU" sz="3200" i="1" dirty="0" err="1"/>
              <a:t>lipideul</a:t>
            </a:r>
            <a:r>
              <a:rPr lang="hu-HU" sz="3200" i="1" dirty="0"/>
              <a:t> de </a:t>
            </a:r>
            <a:r>
              <a:rPr lang="hu-HU" sz="3200" i="1" dirty="0" err="1"/>
              <a:t>moarte</a:t>
            </a:r>
            <a:r>
              <a:rPr lang="hu-HU" sz="3200" i="1" dirty="0"/>
              <a:t>”</a:t>
            </a:r>
            <a:r>
              <a:rPr lang="hu-HU" sz="3200" b="1" i="1" dirty="0"/>
              <a:t>)</a:t>
            </a:r>
            <a:r>
              <a:rPr lang="hu-HU" sz="3200" b="1" dirty="0"/>
              <a:t> </a:t>
            </a:r>
            <a:r>
              <a:rPr lang="hu-HU" sz="3200" dirty="0" err="1"/>
              <a:t>ca</a:t>
            </a:r>
            <a:r>
              <a:rPr lang="hu-HU" sz="3200" dirty="0"/>
              <a:t> </a:t>
            </a:r>
            <a:r>
              <a:rPr lang="hu-HU" sz="3200" dirty="0" err="1"/>
              <a:t>piesă</a:t>
            </a:r>
            <a:r>
              <a:rPr lang="hu-HU" sz="3200" dirty="0"/>
              <a:t> de </a:t>
            </a:r>
            <a:r>
              <a:rPr lang="hu-HU" sz="3200" dirty="0" err="1"/>
              <a:t>recuzită</a:t>
            </a:r>
            <a:r>
              <a:rPr lang="hu-HU" sz="3200" dirty="0"/>
              <a:t> </a:t>
            </a:r>
            <a:r>
              <a:rPr lang="hu-HU" sz="3200" dirty="0" err="1"/>
              <a:t>obligatorie</a:t>
            </a:r>
            <a:r>
              <a:rPr lang="hu-HU" sz="3200" dirty="0"/>
              <a:t> </a:t>
            </a:r>
            <a:r>
              <a:rPr lang="hu-HU" sz="3200" dirty="0" err="1"/>
              <a:t>în</a:t>
            </a:r>
            <a:r>
              <a:rPr lang="hu-HU" sz="3200" dirty="0"/>
              <a:t> </a:t>
            </a:r>
            <a:r>
              <a:rPr lang="hu-HU" sz="3200" dirty="0" err="1"/>
              <a:t>ceremonialul</a:t>
            </a:r>
            <a:r>
              <a:rPr lang="hu-HU" sz="3200" dirty="0"/>
              <a:t> </a:t>
            </a:r>
            <a:r>
              <a:rPr lang="hu-HU" sz="3200" dirty="0" err="1"/>
              <a:t>funerar</a:t>
            </a:r>
            <a:r>
              <a:rPr lang="hu-HU" sz="3200" dirty="0"/>
              <a:t> </a:t>
            </a:r>
            <a:r>
              <a:rPr lang="hu-HU" sz="3200" dirty="0" err="1"/>
              <a:t>tradiţional</a:t>
            </a:r>
            <a:r>
              <a:rPr lang="hu-HU" sz="3200" dirty="0"/>
              <a:t> </a:t>
            </a:r>
            <a:r>
              <a:rPr lang="hu-HU" sz="3200" dirty="0" err="1"/>
              <a:t>diferă</a:t>
            </a:r>
            <a:r>
              <a:rPr lang="hu-HU" sz="3200" dirty="0"/>
              <a:t> de </a:t>
            </a:r>
            <a:r>
              <a:rPr lang="hu-HU" sz="3200" dirty="0" err="1"/>
              <a:t>restul</a:t>
            </a:r>
            <a:r>
              <a:rPr lang="hu-HU" sz="3200" dirty="0"/>
              <a:t> </a:t>
            </a:r>
            <a:r>
              <a:rPr lang="hu-HU" sz="3200" dirty="0" err="1"/>
              <a:t>pieselor</a:t>
            </a:r>
            <a:r>
              <a:rPr lang="hu-HU" sz="3200" dirty="0"/>
              <a:t> </a:t>
            </a:r>
            <a:r>
              <a:rPr lang="hu-HU" sz="3200" dirty="0" err="1"/>
              <a:t>textile</a:t>
            </a:r>
            <a:r>
              <a:rPr lang="hu-HU" sz="3200" dirty="0"/>
              <a:t>, </a:t>
            </a:r>
            <a:r>
              <a:rPr lang="hu-HU" sz="3200" dirty="0" err="1"/>
              <a:t>atât</a:t>
            </a:r>
            <a:r>
              <a:rPr lang="hu-HU" sz="3200" dirty="0"/>
              <a:t> </a:t>
            </a:r>
            <a:r>
              <a:rPr lang="hu-HU" sz="3200" dirty="0" err="1"/>
              <a:t>prin</a:t>
            </a:r>
            <a:r>
              <a:rPr lang="hu-HU" sz="3200" dirty="0"/>
              <a:t> </a:t>
            </a:r>
            <a:r>
              <a:rPr lang="hu-HU" sz="3200" dirty="0" err="1"/>
              <a:t>tehnica</a:t>
            </a:r>
            <a:r>
              <a:rPr lang="hu-HU" sz="3200" dirty="0"/>
              <a:t> de </a:t>
            </a:r>
            <a:r>
              <a:rPr lang="hu-HU" sz="3200" dirty="0" err="1"/>
              <a:t>lucru</a:t>
            </a:r>
            <a:r>
              <a:rPr lang="hu-HU" sz="3200" dirty="0"/>
              <a:t> </a:t>
            </a:r>
            <a:r>
              <a:rPr lang="hu-HU" sz="3200" dirty="0" err="1"/>
              <a:t>utilizată</a:t>
            </a:r>
            <a:r>
              <a:rPr lang="hu-HU" sz="3200" dirty="0"/>
              <a:t>, </a:t>
            </a:r>
            <a:r>
              <a:rPr lang="hu-HU" sz="3200" dirty="0" err="1"/>
              <a:t>cât</a:t>
            </a:r>
            <a:r>
              <a:rPr lang="hu-HU" sz="3200" dirty="0"/>
              <a:t> </a:t>
            </a:r>
            <a:r>
              <a:rPr lang="hu-HU" sz="3200" dirty="0" err="1"/>
              <a:t>şi</a:t>
            </a:r>
            <a:r>
              <a:rPr lang="hu-HU" sz="3200" dirty="0"/>
              <a:t> </a:t>
            </a:r>
            <a:r>
              <a:rPr lang="hu-HU" sz="3200" dirty="0" err="1"/>
              <a:t>prin</a:t>
            </a:r>
            <a:r>
              <a:rPr lang="hu-HU" sz="3200" dirty="0"/>
              <a:t> forma, </a:t>
            </a:r>
            <a:r>
              <a:rPr lang="hu-HU" sz="3200" dirty="0" err="1"/>
              <a:t>structura</a:t>
            </a:r>
            <a:r>
              <a:rPr lang="hu-HU" sz="3200" dirty="0"/>
              <a:t> </a:t>
            </a:r>
            <a:r>
              <a:rPr lang="hu-HU" sz="3200" dirty="0" err="1"/>
              <a:t>şi</a:t>
            </a:r>
            <a:r>
              <a:rPr lang="hu-HU" sz="3200" dirty="0"/>
              <a:t> </a:t>
            </a:r>
            <a:r>
              <a:rPr lang="hu-HU" sz="3200" dirty="0" err="1"/>
              <a:t>ornamentica</a:t>
            </a:r>
            <a:r>
              <a:rPr lang="hu-HU" sz="3200" dirty="0"/>
              <a:t> </a:t>
            </a:r>
            <a:r>
              <a:rPr lang="hu-HU" sz="3200" dirty="0" err="1"/>
              <a:t>broderiilor</a:t>
            </a:r>
            <a:r>
              <a:rPr lang="hu-HU" sz="3200" dirty="0"/>
              <a:t>.</a:t>
            </a:r>
          </a:p>
          <a:p>
            <a:r>
              <a:rPr lang="hu-HU" sz="3200" dirty="0" err="1"/>
              <a:t>În</a:t>
            </a:r>
            <a:r>
              <a:rPr lang="hu-HU" sz="3200" dirty="0"/>
              <a:t> </a:t>
            </a:r>
            <a:r>
              <a:rPr lang="hu-HU" sz="3200" dirty="0" err="1"/>
              <a:t>familiile</a:t>
            </a:r>
            <a:r>
              <a:rPr lang="hu-HU" sz="3200" dirty="0"/>
              <a:t> </a:t>
            </a:r>
            <a:r>
              <a:rPr lang="hu-HU" sz="3200" dirty="0" err="1"/>
              <a:t>româneşti</a:t>
            </a:r>
            <a:r>
              <a:rPr lang="hu-HU" sz="3200" dirty="0"/>
              <a:t>, </a:t>
            </a:r>
            <a:r>
              <a:rPr lang="hu-HU" sz="3200" dirty="0" err="1"/>
              <a:t>până</a:t>
            </a:r>
            <a:r>
              <a:rPr lang="hu-HU" sz="3200" dirty="0"/>
              <a:t> </a:t>
            </a:r>
            <a:r>
              <a:rPr lang="hu-HU" sz="3200" dirty="0" err="1"/>
              <a:t>în</a:t>
            </a:r>
            <a:r>
              <a:rPr lang="hu-HU" sz="3200" dirty="0"/>
              <a:t> </a:t>
            </a:r>
            <a:r>
              <a:rPr lang="hu-HU" sz="3200" dirty="0" err="1"/>
              <a:t>ultimele</a:t>
            </a:r>
            <a:r>
              <a:rPr lang="hu-HU" sz="3200" dirty="0"/>
              <a:t> </a:t>
            </a:r>
            <a:r>
              <a:rPr lang="hu-HU" sz="3200" dirty="0" err="1"/>
              <a:t>decenii</a:t>
            </a:r>
            <a:r>
              <a:rPr lang="hu-HU" sz="3200" dirty="0"/>
              <a:t>, </a:t>
            </a:r>
            <a:r>
              <a:rPr lang="hu-HU" sz="3200" dirty="0" err="1"/>
              <a:t>giulgiurile</a:t>
            </a:r>
            <a:r>
              <a:rPr lang="hu-HU" sz="3200" dirty="0"/>
              <a:t> </a:t>
            </a:r>
            <a:r>
              <a:rPr lang="hu-HU" sz="3200" dirty="0" err="1"/>
              <a:t>funerare</a:t>
            </a:r>
            <a:r>
              <a:rPr lang="hu-HU" sz="3200" dirty="0"/>
              <a:t> s-au </a:t>
            </a:r>
            <a:r>
              <a:rPr lang="hu-HU" sz="3200" dirty="0" err="1"/>
              <a:t>făcut</a:t>
            </a:r>
            <a:r>
              <a:rPr lang="hu-HU" sz="3200" dirty="0"/>
              <a:t>, </a:t>
            </a:r>
            <a:r>
              <a:rPr lang="hu-HU" sz="3200" dirty="0" err="1"/>
              <a:t>pentru</a:t>
            </a:r>
            <a:r>
              <a:rPr lang="hu-HU" sz="3200" dirty="0"/>
              <a:t> </a:t>
            </a:r>
            <a:r>
              <a:rPr lang="hu-HU" sz="3200" dirty="0" err="1"/>
              <a:t>fiecare</a:t>
            </a:r>
            <a:r>
              <a:rPr lang="hu-HU" sz="3200" dirty="0"/>
              <a:t> </a:t>
            </a:r>
            <a:r>
              <a:rPr lang="hu-HU" sz="3200" dirty="0" err="1"/>
              <a:t>membru</a:t>
            </a:r>
            <a:r>
              <a:rPr lang="hu-HU" sz="3200" dirty="0"/>
              <a:t> </a:t>
            </a:r>
            <a:r>
              <a:rPr lang="hu-HU" sz="3200" dirty="0" err="1"/>
              <a:t>al</a:t>
            </a:r>
            <a:r>
              <a:rPr lang="hu-HU" sz="3200" dirty="0"/>
              <a:t> </a:t>
            </a:r>
            <a:r>
              <a:rPr lang="hu-HU" sz="3200" dirty="0" err="1"/>
              <a:t>familiei</a:t>
            </a:r>
            <a:r>
              <a:rPr lang="hu-HU" sz="3200" dirty="0"/>
              <a:t>, </a:t>
            </a:r>
            <a:r>
              <a:rPr lang="hu-HU" sz="3200" dirty="0" err="1"/>
              <a:t>în</a:t>
            </a:r>
            <a:r>
              <a:rPr lang="hu-HU" sz="3200" dirty="0"/>
              <a:t> </a:t>
            </a:r>
            <a:r>
              <a:rPr lang="hu-HU" sz="3200" dirty="0" err="1"/>
              <a:t>casă</a:t>
            </a:r>
            <a:r>
              <a:rPr lang="hu-HU" sz="3200" dirty="0"/>
              <a:t>. </a:t>
            </a:r>
          </a:p>
          <a:p>
            <a:r>
              <a:rPr lang="hu-HU" sz="3200" dirty="0" err="1"/>
              <a:t>Ţesute</a:t>
            </a:r>
            <a:r>
              <a:rPr lang="hu-HU" sz="3200" dirty="0"/>
              <a:t> din </a:t>
            </a:r>
            <a:r>
              <a:rPr lang="hu-HU" sz="3200" dirty="0" err="1"/>
              <a:t>cânepă</a:t>
            </a:r>
            <a:r>
              <a:rPr lang="hu-HU" sz="3200" dirty="0"/>
              <a:t> </a:t>
            </a:r>
            <a:r>
              <a:rPr lang="hu-HU" sz="3200" dirty="0" err="1"/>
              <a:t>fină</a:t>
            </a:r>
            <a:r>
              <a:rPr lang="hu-HU" sz="3200" dirty="0"/>
              <a:t> </a:t>
            </a:r>
            <a:r>
              <a:rPr lang="hu-HU" sz="3200" dirty="0" err="1"/>
              <a:t>sau</a:t>
            </a:r>
            <a:r>
              <a:rPr lang="hu-HU" sz="3200" dirty="0"/>
              <a:t> </a:t>
            </a:r>
            <a:r>
              <a:rPr lang="hu-HU" sz="3200" dirty="0" err="1"/>
              <a:t>bumbac</a:t>
            </a:r>
            <a:r>
              <a:rPr lang="hu-HU" sz="3200" dirty="0"/>
              <a:t>, </a:t>
            </a:r>
            <a:r>
              <a:rPr lang="hu-HU" sz="3200" dirty="0" err="1"/>
              <a:t>ele</a:t>
            </a:r>
            <a:r>
              <a:rPr lang="hu-HU" sz="3200" dirty="0"/>
              <a:t> </a:t>
            </a:r>
            <a:r>
              <a:rPr lang="hu-HU" sz="3200" dirty="0" err="1"/>
              <a:t>erau</a:t>
            </a:r>
            <a:r>
              <a:rPr lang="hu-HU" sz="3200" dirty="0"/>
              <a:t> </a:t>
            </a:r>
            <a:r>
              <a:rPr lang="hu-HU" sz="3200" dirty="0" err="1"/>
              <a:t>compuse</a:t>
            </a:r>
            <a:r>
              <a:rPr lang="hu-HU" sz="3200" dirty="0"/>
              <a:t> din </a:t>
            </a:r>
            <a:r>
              <a:rPr lang="hu-HU" sz="3200" dirty="0" err="1"/>
              <a:t>trei</a:t>
            </a:r>
            <a:r>
              <a:rPr lang="hu-HU" sz="3200" dirty="0"/>
              <a:t> </a:t>
            </a:r>
            <a:r>
              <a:rPr lang="hu-HU" sz="3200" dirty="0" err="1"/>
              <a:t>lăţimi</a:t>
            </a:r>
            <a:r>
              <a:rPr lang="hu-HU" sz="3200" dirty="0"/>
              <a:t> de </a:t>
            </a:r>
            <a:r>
              <a:rPr lang="hu-HU" sz="3200" dirty="0" err="1"/>
              <a:t>pânză</a:t>
            </a:r>
            <a:r>
              <a:rPr lang="hu-HU" sz="3200" dirty="0"/>
              <a:t>, </a:t>
            </a:r>
            <a:r>
              <a:rPr lang="hu-HU" sz="3200" dirty="0" err="1"/>
              <a:t>ornamentată</a:t>
            </a:r>
            <a:r>
              <a:rPr lang="hu-HU" sz="3200" dirty="0"/>
              <a:t> </a:t>
            </a:r>
            <a:r>
              <a:rPr lang="hu-HU" sz="3200" dirty="0" err="1"/>
              <a:t>cu</a:t>
            </a:r>
            <a:r>
              <a:rPr lang="hu-HU" sz="3200" dirty="0"/>
              <a:t> </a:t>
            </a:r>
            <a:r>
              <a:rPr lang="hu-HU" sz="3200" dirty="0" err="1"/>
              <a:t>broderii</a:t>
            </a:r>
            <a:r>
              <a:rPr lang="hu-HU" sz="3200" dirty="0"/>
              <a:t> </a:t>
            </a:r>
            <a:r>
              <a:rPr lang="hu-HU" sz="3200" dirty="0" err="1"/>
              <a:t>lucrate</a:t>
            </a:r>
            <a:r>
              <a:rPr lang="hu-HU" sz="3200" dirty="0"/>
              <a:t> </a:t>
            </a:r>
            <a:r>
              <a:rPr lang="hu-HU" sz="3200" dirty="0" err="1"/>
              <a:t>în</a:t>
            </a:r>
            <a:r>
              <a:rPr lang="hu-HU" sz="3200" dirty="0"/>
              <a:t> </a:t>
            </a:r>
            <a:r>
              <a:rPr lang="hu-HU" sz="3200" dirty="0" err="1"/>
              <a:t>alb</a:t>
            </a:r>
            <a:r>
              <a:rPr lang="hu-HU" sz="3200" dirty="0"/>
              <a:t>, </a:t>
            </a:r>
            <a:r>
              <a:rPr lang="hu-HU" sz="3200" dirty="0" err="1"/>
              <a:t>dispuse</a:t>
            </a:r>
            <a:r>
              <a:rPr lang="hu-HU" sz="3200" dirty="0"/>
              <a:t> </a:t>
            </a:r>
            <a:r>
              <a:rPr lang="hu-HU" sz="3200" dirty="0" err="1"/>
              <a:t>exclusiv</a:t>
            </a:r>
            <a:r>
              <a:rPr lang="hu-HU" sz="3200" dirty="0"/>
              <a:t> la </a:t>
            </a:r>
            <a:r>
              <a:rPr lang="hu-HU" sz="3200" dirty="0" err="1"/>
              <a:t>capetele</a:t>
            </a:r>
            <a:r>
              <a:rPr lang="hu-HU" sz="3200" dirty="0"/>
              <a:t> </a:t>
            </a:r>
            <a:r>
              <a:rPr lang="hu-HU" sz="3200" dirty="0" err="1"/>
              <a:t>înguste</a:t>
            </a:r>
            <a:r>
              <a:rPr lang="hu-HU" sz="3200" dirty="0"/>
              <a:t>. </a:t>
            </a:r>
          </a:p>
          <a:p>
            <a:r>
              <a:rPr lang="hu-HU" sz="3200" dirty="0" err="1"/>
              <a:t>Motivele</a:t>
            </a:r>
            <a:r>
              <a:rPr lang="hu-HU" sz="3200" dirty="0"/>
              <a:t> </a:t>
            </a:r>
            <a:r>
              <a:rPr lang="hu-HU" sz="3200" dirty="0" err="1"/>
              <a:t>aplicate</a:t>
            </a:r>
            <a:r>
              <a:rPr lang="hu-HU" sz="3200" dirty="0"/>
              <a:t> au fost </a:t>
            </a:r>
            <a:r>
              <a:rPr lang="hu-HU" sz="3200" dirty="0" err="1"/>
              <a:t>geometrice</a:t>
            </a:r>
            <a:r>
              <a:rPr lang="hu-HU" sz="3200" dirty="0"/>
              <a:t>, </a:t>
            </a:r>
            <a:r>
              <a:rPr lang="hu-HU" sz="3200" dirty="0" err="1"/>
              <a:t>simbolice</a:t>
            </a:r>
            <a:r>
              <a:rPr lang="hu-HU" sz="3200" dirty="0"/>
              <a:t> (</a:t>
            </a:r>
            <a:r>
              <a:rPr lang="hu-HU" sz="3200" dirty="0" err="1"/>
              <a:t>cârligul</a:t>
            </a:r>
            <a:r>
              <a:rPr lang="hu-HU" sz="3200" dirty="0"/>
              <a:t>, </a:t>
            </a:r>
            <a:r>
              <a:rPr lang="hu-HU" sz="3200" dirty="0" err="1"/>
              <a:t>crucea</a:t>
            </a:r>
            <a:r>
              <a:rPr lang="hu-HU" sz="3200" dirty="0"/>
              <a:t>, </a:t>
            </a:r>
            <a:r>
              <a:rPr lang="hu-HU" sz="3200" dirty="0" err="1"/>
              <a:t>pristolnicul</a:t>
            </a:r>
            <a:r>
              <a:rPr lang="hu-HU" sz="3200" dirty="0"/>
              <a:t>) </a:t>
            </a:r>
            <a:r>
              <a:rPr lang="hu-HU" sz="3200" dirty="0" err="1"/>
              <a:t>şi</a:t>
            </a:r>
            <a:r>
              <a:rPr lang="hu-HU" sz="3200" dirty="0"/>
              <a:t> </a:t>
            </a:r>
            <a:r>
              <a:rPr lang="hu-HU" sz="3200" dirty="0" err="1"/>
              <a:t>vegetale</a:t>
            </a:r>
            <a:r>
              <a:rPr lang="hu-HU" sz="3200" dirty="0"/>
              <a:t> </a:t>
            </a:r>
            <a:r>
              <a:rPr lang="hu-HU" sz="3200" dirty="0" err="1"/>
              <a:t>stilizate</a:t>
            </a:r>
            <a:r>
              <a:rPr lang="hu-HU" sz="3200" dirty="0"/>
              <a:t>.</a:t>
            </a:r>
          </a:p>
          <a:p>
            <a:pPr marL="0" indent="0" algn="just">
              <a:buNone/>
            </a:pPr>
            <a:endParaRPr lang="hu-HU" sz="3200" dirty="0"/>
          </a:p>
          <a:p>
            <a:pPr marL="0" indent="0" algn="just">
              <a:buNone/>
            </a:pPr>
            <a:r>
              <a:rPr lang="hu-HU" sz="3200" dirty="0"/>
              <a:t>A </a:t>
            </a:r>
            <a:r>
              <a:rPr lang="hu-HU" sz="3200" b="1" i="1" dirty="0"/>
              <a:t>halotti lepel </a:t>
            </a:r>
            <a:r>
              <a:rPr lang="hu-HU" sz="3200" dirty="0"/>
              <a:t>a hagyományos temetési szertartás kötelező kelléke volt, és technikájában, formájában, szerkezetében, valamint díszítésében is eltért a többi textíliától.</a:t>
            </a:r>
          </a:p>
          <a:p>
            <a:pPr marL="0" indent="0" algn="just">
              <a:buNone/>
            </a:pPr>
            <a:r>
              <a:rPr lang="hu-HU" sz="3200" dirty="0"/>
              <a:t>A román családokban még az utóbbi évtizedekig is minden családtagnak saját halotti leplet készítettek otthon.</a:t>
            </a:r>
          </a:p>
          <a:p>
            <a:pPr marL="0" indent="0" algn="just">
              <a:buNone/>
            </a:pPr>
            <a:r>
              <a:rPr lang="hu-HU" sz="3200" dirty="0"/>
              <a:t>Finom kender- vagy pamutvászonból szőtték, három széles vászoncsíkból állt, amelynek csak a két végén volt díszítés: fehér hímzés, geometrikus, szimbolikus (kampó, kereszt, pecsétnyomó) és stilizált növényi motívumokkal</a:t>
            </a:r>
            <a:r>
              <a:rPr lang="hu-HU"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ine 136" descr="Broderie în alb pe giulgiu funer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210288" cy="45091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475656" y="573325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Broderie</a:t>
            </a:r>
            <a:r>
              <a:rPr lang="hu-HU" i="1" dirty="0"/>
              <a:t> </a:t>
            </a:r>
            <a:r>
              <a:rPr lang="hu-HU" i="1" dirty="0" err="1"/>
              <a:t>în</a:t>
            </a:r>
            <a:r>
              <a:rPr lang="hu-HU" i="1" dirty="0"/>
              <a:t> </a:t>
            </a:r>
            <a:r>
              <a:rPr lang="hu-HU" i="1" dirty="0" err="1"/>
              <a:t>alb</a:t>
            </a:r>
            <a:r>
              <a:rPr lang="hu-HU" i="1" dirty="0"/>
              <a:t> </a:t>
            </a:r>
            <a:r>
              <a:rPr lang="hu-HU" i="1" dirty="0" err="1"/>
              <a:t>pe</a:t>
            </a:r>
            <a:r>
              <a:rPr lang="hu-HU" i="1" dirty="0"/>
              <a:t> un </a:t>
            </a:r>
            <a:r>
              <a:rPr lang="hu-HU" i="1" dirty="0" err="1"/>
              <a:t>giulgiu</a:t>
            </a:r>
            <a:r>
              <a:rPr lang="hu-HU" i="1" dirty="0"/>
              <a:t> </a:t>
            </a:r>
            <a:r>
              <a:rPr lang="hu-HU" i="1" dirty="0" err="1"/>
              <a:t>funerar</a:t>
            </a:r>
            <a:r>
              <a:rPr lang="hu-HU" i="1" dirty="0"/>
              <a:t> din </a:t>
            </a:r>
            <a:r>
              <a:rPr lang="hu-HU" i="1" dirty="0" err="1"/>
              <a:t>Chitighaz</a:t>
            </a:r>
            <a:r>
              <a:rPr lang="hu-HU" i="1" dirty="0"/>
              <a:t> / </a:t>
            </a:r>
            <a:r>
              <a:rPr lang="hu-HU" dirty="0"/>
              <a:t>Fehér hímzésű halotti lepel Kétegyházáról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A\Desktop\Még enyémhez\65 Halotti leped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6071320" cy="455349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3" name="Szövegdoboz 2"/>
          <p:cNvSpPr txBox="1"/>
          <p:nvPr/>
        </p:nvSpPr>
        <p:spPr>
          <a:xfrm>
            <a:off x="1619672" y="580526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i="1" dirty="0"/>
              <a:t>Giulgiu funerar</a:t>
            </a:r>
            <a:endParaRPr lang="hu-HU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r>
              <a:rPr lang="hu-HU" b="1" i="1" dirty="0" err="1"/>
              <a:t>Cearşafurile</a:t>
            </a:r>
            <a:r>
              <a:rPr lang="hu-HU" b="1" i="1" dirty="0"/>
              <a:t> </a:t>
            </a:r>
            <a:r>
              <a:rPr lang="hu-HU" dirty="0"/>
              <a:t>de </a:t>
            </a:r>
            <a:r>
              <a:rPr lang="hu-HU" dirty="0" err="1"/>
              <a:t>pat</a:t>
            </a:r>
            <a:r>
              <a:rPr lang="hu-HU" dirty="0"/>
              <a:t> </a:t>
            </a:r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funcţie</a:t>
            </a:r>
            <a:r>
              <a:rPr lang="hu-HU" dirty="0"/>
              <a:t> </a:t>
            </a:r>
            <a:r>
              <a:rPr lang="hu-HU" dirty="0" err="1"/>
              <a:t>decorativă</a:t>
            </a:r>
            <a:r>
              <a:rPr lang="hu-HU" dirty="0"/>
              <a:t> au fost </a:t>
            </a:r>
            <a:r>
              <a:rPr lang="hu-HU" dirty="0" err="1"/>
              <a:t>făcute</a:t>
            </a:r>
            <a:r>
              <a:rPr lang="hu-HU" dirty="0"/>
              <a:t> tot din </a:t>
            </a:r>
            <a:r>
              <a:rPr lang="hu-HU" dirty="0" err="1"/>
              <a:t>trei</a:t>
            </a:r>
            <a:r>
              <a:rPr lang="hu-HU" dirty="0"/>
              <a:t> </a:t>
            </a:r>
            <a:r>
              <a:rPr lang="hu-HU" dirty="0" err="1"/>
              <a:t>laţi</a:t>
            </a:r>
            <a:r>
              <a:rPr lang="hu-HU" dirty="0"/>
              <a:t> de </a:t>
            </a:r>
            <a:r>
              <a:rPr lang="hu-HU" dirty="0" err="1"/>
              <a:t>pânză</a:t>
            </a:r>
            <a:r>
              <a:rPr lang="hu-HU" dirty="0"/>
              <a:t> de </a:t>
            </a:r>
            <a:r>
              <a:rPr lang="hu-HU" dirty="0" err="1"/>
              <a:t>cânepă</a:t>
            </a:r>
            <a:r>
              <a:rPr lang="hu-HU" dirty="0"/>
              <a:t>, </a:t>
            </a:r>
            <a:r>
              <a:rPr lang="hu-HU" dirty="0" err="1"/>
              <a:t>dar</a:t>
            </a:r>
            <a:r>
              <a:rPr lang="hu-HU" dirty="0"/>
              <a:t> </a:t>
            </a:r>
            <a:r>
              <a:rPr lang="hu-HU" dirty="0" err="1"/>
              <a:t>aveau</a:t>
            </a:r>
            <a:r>
              <a:rPr lang="hu-HU" dirty="0"/>
              <a:t> </a:t>
            </a:r>
            <a:r>
              <a:rPr lang="hu-HU" dirty="0" err="1"/>
              <a:t>broderii</a:t>
            </a:r>
            <a:r>
              <a:rPr lang="hu-HU" dirty="0"/>
              <a:t> </a:t>
            </a:r>
            <a:r>
              <a:rPr lang="hu-HU" dirty="0" err="1"/>
              <a:t>late</a:t>
            </a:r>
            <a:r>
              <a:rPr lang="hu-HU" dirty="0"/>
              <a:t>, </a:t>
            </a:r>
            <a:r>
              <a:rPr lang="hu-HU" dirty="0" err="1"/>
              <a:t>dispuse</a:t>
            </a:r>
            <a:r>
              <a:rPr lang="hu-HU" dirty="0"/>
              <a:t> </a:t>
            </a:r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dirty="0" err="1"/>
              <a:t>una</a:t>
            </a:r>
            <a:r>
              <a:rPr lang="hu-HU" dirty="0"/>
              <a:t> din </a:t>
            </a:r>
            <a:r>
              <a:rPr lang="hu-HU" dirty="0" err="1"/>
              <a:t>laturile</a:t>
            </a:r>
            <a:r>
              <a:rPr lang="hu-HU" dirty="0"/>
              <a:t> </a:t>
            </a:r>
            <a:r>
              <a:rPr lang="hu-HU" dirty="0" err="1"/>
              <a:t>longitudinale</a:t>
            </a:r>
            <a:r>
              <a:rPr lang="hu-HU" dirty="0"/>
              <a:t>, </a:t>
            </a:r>
            <a:r>
              <a:rPr lang="hu-HU" dirty="0" err="1"/>
              <a:t>expusă</a:t>
            </a:r>
            <a:r>
              <a:rPr lang="hu-HU" dirty="0"/>
              <a:t> </a:t>
            </a:r>
            <a:r>
              <a:rPr lang="hu-HU" dirty="0" err="1"/>
              <a:t>vederii</a:t>
            </a:r>
            <a:r>
              <a:rPr lang="hu-HU" dirty="0"/>
              <a:t>, </a:t>
            </a:r>
            <a:r>
              <a:rPr lang="hu-HU" dirty="0" err="1"/>
              <a:t>şi</a:t>
            </a:r>
            <a:r>
              <a:rPr lang="hu-HU" dirty="0"/>
              <a:t> mai </a:t>
            </a:r>
            <a:r>
              <a:rPr lang="hu-HU" dirty="0" err="1"/>
              <a:t>simple</a:t>
            </a:r>
            <a:r>
              <a:rPr lang="hu-HU" dirty="0"/>
              <a:t> </a:t>
            </a:r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dirty="0" err="1"/>
              <a:t>marginile</a:t>
            </a:r>
            <a:r>
              <a:rPr lang="hu-HU" dirty="0"/>
              <a:t> mai </a:t>
            </a:r>
            <a:r>
              <a:rPr lang="hu-HU" dirty="0" err="1"/>
              <a:t>înguste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/>
              <a:t>A díszítő funkcióval ellátott </a:t>
            </a:r>
            <a:r>
              <a:rPr lang="hu-HU" b="1" dirty="0"/>
              <a:t>ágytakarók és lepedők</a:t>
            </a:r>
            <a:r>
              <a:rPr lang="hu-HU" dirty="0"/>
              <a:t> szintén három vászoncsíkból készültek, széles hímzéssel a hosszanti oldalon (amely látható volt), egyszerűbb mintákkal a rövidebb széleken.</a:t>
            </a:r>
          </a:p>
          <a:p>
            <a:r>
              <a:rPr lang="hu-HU" dirty="0" err="1"/>
              <a:t>Compoziţiile</a:t>
            </a:r>
            <a:r>
              <a:rPr lang="hu-HU" dirty="0"/>
              <a:t> </a:t>
            </a:r>
            <a:r>
              <a:rPr lang="hu-HU" dirty="0" err="1"/>
              <a:t>ornamentale</a:t>
            </a:r>
            <a:r>
              <a:rPr lang="hu-HU" dirty="0"/>
              <a:t>, </a:t>
            </a:r>
            <a:r>
              <a:rPr lang="hu-HU" dirty="0" err="1"/>
              <a:t>repetate</a:t>
            </a:r>
            <a:r>
              <a:rPr lang="hu-HU" dirty="0"/>
              <a:t>, </a:t>
            </a:r>
            <a:r>
              <a:rPr lang="hu-HU" dirty="0" err="1"/>
              <a:t>erau</a:t>
            </a:r>
            <a:r>
              <a:rPr lang="hu-HU" dirty="0"/>
              <a:t> </a:t>
            </a:r>
            <a:r>
              <a:rPr lang="hu-HU" dirty="0" err="1"/>
              <a:t>alcătuite</a:t>
            </a:r>
            <a:r>
              <a:rPr lang="hu-HU" dirty="0"/>
              <a:t> din </a:t>
            </a:r>
            <a:r>
              <a:rPr lang="hu-HU" dirty="0" err="1"/>
              <a:t>motive</a:t>
            </a:r>
            <a:r>
              <a:rPr lang="hu-HU" dirty="0"/>
              <a:t> </a:t>
            </a:r>
            <a:r>
              <a:rPr lang="hu-HU" dirty="0" err="1"/>
              <a:t>geometrice</a:t>
            </a:r>
            <a:r>
              <a:rPr lang="hu-HU" dirty="0"/>
              <a:t> </a:t>
            </a:r>
            <a:r>
              <a:rPr lang="hu-HU" dirty="0" err="1"/>
              <a:t>sau</a:t>
            </a:r>
            <a:r>
              <a:rPr lang="hu-HU" dirty="0"/>
              <a:t> </a:t>
            </a:r>
            <a:r>
              <a:rPr lang="hu-HU" dirty="0" err="1"/>
              <a:t>fitomorfe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/>
              <a:t>A díszítőkompozíciók ismétlődő geometrikus vagy növényi motívumokból álltak.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ine 135" descr="Dantelă croșetată cu motive flor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084168" cy="455841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403648" y="587727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Dantelă</a:t>
            </a:r>
            <a:r>
              <a:rPr lang="hu-HU" i="1" dirty="0"/>
              <a:t> </a:t>
            </a:r>
            <a:r>
              <a:rPr lang="hu-HU" i="1" dirty="0" err="1"/>
              <a:t>croşetată</a:t>
            </a:r>
            <a:r>
              <a:rPr lang="hu-HU" i="1" dirty="0"/>
              <a:t> </a:t>
            </a:r>
            <a:r>
              <a:rPr lang="hu-HU" i="1" dirty="0" err="1"/>
              <a:t>cu</a:t>
            </a:r>
            <a:r>
              <a:rPr lang="hu-HU" i="1" dirty="0"/>
              <a:t> </a:t>
            </a:r>
            <a:r>
              <a:rPr lang="hu-HU" i="1" dirty="0" err="1"/>
              <a:t>motive</a:t>
            </a:r>
            <a:r>
              <a:rPr lang="hu-HU" i="1" dirty="0"/>
              <a:t> </a:t>
            </a:r>
            <a:r>
              <a:rPr lang="hu-HU" i="1" dirty="0" err="1"/>
              <a:t>florale</a:t>
            </a:r>
            <a:r>
              <a:rPr lang="hu-HU" i="1" dirty="0"/>
              <a:t> / </a:t>
            </a:r>
          </a:p>
          <a:p>
            <a:pPr algn="ctr"/>
            <a:r>
              <a:rPr lang="hu-HU" dirty="0"/>
              <a:t>Virágmotívumos horgolt csipke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81939"/>
          </a:xfrm>
        </p:spPr>
        <p:txBody>
          <a:bodyPr>
            <a:normAutofit fontScale="85000" lnSpcReduction="10000"/>
          </a:bodyPr>
          <a:lstStyle/>
          <a:p>
            <a:pPr marL="6350" indent="-6350">
              <a:buNone/>
            </a:pPr>
            <a:r>
              <a:rPr lang="hu-HU" dirty="0"/>
              <a:t>Tot din </a:t>
            </a:r>
            <a:r>
              <a:rPr lang="hu-HU" dirty="0" err="1"/>
              <a:t>grupul</a:t>
            </a:r>
            <a:r>
              <a:rPr lang="hu-HU" dirty="0"/>
              <a:t> </a:t>
            </a:r>
            <a:r>
              <a:rPr lang="hu-HU" dirty="0" err="1"/>
              <a:t>pieselor</a:t>
            </a:r>
            <a:r>
              <a:rPr lang="hu-HU" dirty="0"/>
              <a:t> </a:t>
            </a:r>
            <a:r>
              <a:rPr lang="hu-HU" dirty="0" err="1"/>
              <a:t>textile</a:t>
            </a:r>
            <a:r>
              <a:rPr lang="hu-HU" dirty="0"/>
              <a:t> de </a:t>
            </a:r>
            <a:r>
              <a:rPr lang="hu-HU" dirty="0" err="1"/>
              <a:t>interior</a:t>
            </a:r>
            <a:r>
              <a:rPr lang="hu-HU" dirty="0"/>
              <a:t> </a:t>
            </a:r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funcţie</a:t>
            </a:r>
            <a:r>
              <a:rPr lang="hu-HU" dirty="0"/>
              <a:t> </a:t>
            </a:r>
            <a:r>
              <a:rPr lang="hu-HU" dirty="0" err="1"/>
              <a:t>decorativă</a:t>
            </a:r>
            <a:r>
              <a:rPr lang="hu-HU" dirty="0"/>
              <a:t> au </a:t>
            </a:r>
            <a:r>
              <a:rPr lang="hu-HU" dirty="0" err="1"/>
              <a:t>făcut</a:t>
            </a:r>
            <a:r>
              <a:rPr lang="hu-HU" dirty="0"/>
              <a:t> parte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b="1" i="1" dirty="0" err="1"/>
              <a:t>pernele</a:t>
            </a:r>
            <a:r>
              <a:rPr lang="hu-HU" b="1" i="1" dirty="0"/>
              <a:t>,</a:t>
            </a:r>
            <a:r>
              <a:rPr lang="hu-HU" dirty="0"/>
              <a:t> </a:t>
            </a:r>
            <a:r>
              <a:rPr lang="hu-HU" dirty="0" err="1"/>
              <a:t>folosite</a:t>
            </a:r>
            <a:r>
              <a:rPr lang="hu-HU" dirty="0"/>
              <a:t> la </a:t>
            </a:r>
            <a:r>
              <a:rPr lang="hu-HU" dirty="0" err="1"/>
              <a:t>împodobirea</a:t>
            </a:r>
            <a:r>
              <a:rPr lang="hu-HU" dirty="0"/>
              <a:t> </a:t>
            </a:r>
            <a:r>
              <a:rPr lang="hu-HU" dirty="0" err="1"/>
              <a:t>patului</a:t>
            </a:r>
            <a:r>
              <a:rPr lang="hu-HU" dirty="0"/>
              <a:t>, </a:t>
            </a:r>
            <a:r>
              <a:rPr lang="hu-HU" dirty="0" err="1"/>
              <a:t>care</a:t>
            </a:r>
            <a:r>
              <a:rPr lang="hu-HU" dirty="0"/>
              <a:t> </a:t>
            </a:r>
            <a:r>
              <a:rPr lang="hu-HU" dirty="0" err="1"/>
              <a:t>erau</a:t>
            </a:r>
            <a:r>
              <a:rPr lang="hu-HU" dirty="0"/>
              <a:t> </a:t>
            </a:r>
            <a:r>
              <a:rPr lang="hu-HU" dirty="0" err="1"/>
              <a:t>aranjate</a:t>
            </a:r>
            <a:r>
              <a:rPr lang="hu-HU" dirty="0"/>
              <a:t> </a:t>
            </a:r>
            <a:r>
              <a:rPr lang="hu-HU" dirty="0" err="1"/>
              <a:t>câte</a:t>
            </a:r>
            <a:r>
              <a:rPr lang="hu-HU" dirty="0"/>
              <a:t> </a:t>
            </a:r>
            <a:r>
              <a:rPr lang="hu-HU" dirty="0" err="1"/>
              <a:t>trei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două</a:t>
            </a:r>
            <a:r>
              <a:rPr lang="hu-HU" dirty="0"/>
              <a:t> </a:t>
            </a:r>
            <a:r>
              <a:rPr lang="hu-HU" dirty="0" err="1"/>
              <a:t>sau</a:t>
            </a:r>
            <a:r>
              <a:rPr lang="hu-HU" dirty="0"/>
              <a:t> </a:t>
            </a:r>
            <a:r>
              <a:rPr lang="hu-HU" dirty="0" err="1"/>
              <a:t>trei</a:t>
            </a:r>
            <a:r>
              <a:rPr lang="hu-HU" dirty="0"/>
              <a:t> </a:t>
            </a:r>
            <a:r>
              <a:rPr lang="hu-HU" dirty="0" err="1"/>
              <a:t>rânduri</a:t>
            </a:r>
            <a:r>
              <a:rPr lang="hu-HU" dirty="0"/>
              <a:t>. </a:t>
            </a:r>
            <a:br>
              <a:rPr lang="hu-HU" dirty="0"/>
            </a:br>
            <a:r>
              <a:rPr lang="hu-HU" dirty="0"/>
              <a:t>A lakásbelső díszítésére szolgáló textíliák közé tartoztak a </a:t>
            </a:r>
            <a:r>
              <a:rPr lang="hu-HU" b="1" dirty="0"/>
              <a:t>párnák</a:t>
            </a:r>
            <a:r>
              <a:rPr lang="hu-HU" dirty="0"/>
              <a:t> is, amelyeket az ágy díszítésére használtak, rendszerint három-három párnát tettek egymásra két vagy három sorban.</a:t>
            </a:r>
          </a:p>
          <a:p>
            <a:r>
              <a:rPr lang="hu-HU" b="1" i="1" dirty="0" err="1"/>
              <a:t>Feţele</a:t>
            </a:r>
            <a:r>
              <a:rPr lang="hu-HU" b="1" i="1" dirty="0"/>
              <a:t> de </a:t>
            </a:r>
            <a:r>
              <a:rPr lang="hu-HU" b="1" i="1" dirty="0" err="1"/>
              <a:t>pernă</a:t>
            </a:r>
            <a:r>
              <a:rPr lang="hu-HU" dirty="0"/>
              <a:t>, </a:t>
            </a:r>
            <a:r>
              <a:rPr lang="hu-HU" dirty="0" err="1"/>
              <a:t>confecţionate</a:t>
            </a:r>
            <a:r>
              <a:rPr lang="hu-HU" dirty="0"/>
              <a:t> din </a:t>
            </a:r>
            <a:r>
              <a:rPr lang="hu-HU" dirty="0" err="1"/>
              <a:t>pânză</a:t>
            </a:r>
            <a:r>
              <a:rPr lang="hu-HU" dirty="0"/>
              <a:t> de </a:t>
            </a:r>
            <a:r>
              <a:rPr lang="hu-HU" dirty="0" err="1"/>
              <a:t>bumbac</a:t>
            </a:r>
            <a:r>
              <a:rPr lang="hu-HU" dirty="0"/>
              <a:t> </a:t>
            </a:r>
            <a:r>
              <a:rPr lang="hu-HU" dirty="0" err="1"/>
              <a:t>erau</a:t>
            </a:r>
            <a:r>
              <a:rPr lang="hu-HU" dirty="0"/>
              <a:t> </a:t>
            </a:r>
            <a:r>
              <a:rPr lang="hu-HU" dirty="0" err="1"/>
              <a:t>împodobite</a:t>
            </a:r>
            <a:r>
              <a:rPr lang="hu-HU" dirty="0"/>
              <a:t>, la </a:t>
            </a:r>
            <a:r>
              <a:rPr lang="hu-HU" dirty="0" err="1"/>
              <a:t>capetele</a:t>
            </a:r>
            <a:r>
              <a:rPr lang="hu-HU" dirty="0"/>
              <a:t> </a:t>
            </a:r>
            <a:r>
              <a:rPr lang="hu-HU" dirty="0" err="1"/>
              <a:t>expuse</a:t>
            </a:r>
            <a:r>
              <a:rPr lang="hu-HU" dirty="0"/>
              <a:t> </a:t>
            </a:r>
            <a:r>
              <a:rPr lang="hu-HU" dirty="0" err="1"/>
              <a:t>vederii</a:t>
            </a:r>
            <a:r>
              <a:rPr lang="hu-HU" dirty="0"/>
              <a:t>, </a:t>
            </a:r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broderii</a:t>
            </a:r>
            <a:r>
              <a:rPr lang="hu-HU" dirty="0"/>
              <a:t> </a:t>
            </a:r>
            <a:r>
              <a:rPr lang="hu-HU" dirty="0" err="1"/>
              <a:t>sparte</a:t>
            </a:r>
            <a:r>
              <a:rPr lang="hu-HU" dirty="0"/>
              <a:t> </a:t>
            </a:r>
            <a:r>
              <a:rPr lang="hu-HU" dirty="0" err="1"/>
              <a:t>sau</a:t>
            </a:r>
            <a:r>
              <a:rPr lang="hu-HU" dirty="0"/>
              <a:t> </a:t>
            </a:r>
            <a:r>
              <a:rPr lang="hu-HU" dirty="0" err="1"/>
              <a:t>dantele</a:t>
            </a:r>
            <a:r>
              <a:rPr lang="hu-HU" dirty="0"/>
              <a:t>. </a:t>
            </a:r>
            <a:br>
              <a:rPr lang="hu-HU" dirty="0"/>
            </a:br>
            <a:r>
              <a:rPr lang="hu-HU" dirty="0"/>
              <a:t>A pamutvászonból készült párnahuzatoknak a látható </a:t>
            </a:r>
            <a:r>
              <a:rPr lang="hu-HU" dirty="0" err="1"/>
              <a:t>végeit</a:t>
            </a:r>
            <a:r>
              <a:rPr lang="hu-HU" dirty="0"/>
              <a:t> áttört hímzéssel vagy csipkével díszítették.</a:t>
            </a:r>
          </a:p>
          <a:p>
            <a:r>
              <a:rPr lang="hu-HU" dirty="0" err="1"/>
              <a:t>Motivele</a:t>
            </a:r>
            <a:r>
              <a:rPr lang="hu-HU" dirty="0"/>
              <a:t> </a:t>
            </a:r>
            <a:r>
              <a:rPr lang="hu-HU" dirty="0" err="1"/>
              <a:t>geometrice</a:t>
            </a:r>
            <a:r>
              <a:rPr lang="hu-HU" dirty="0"/>
              <a:t>, </a:t>
            </a:r>
            <a:r>
              <a:rPr lang="hu-HU" dirty="0" err="1"/>
              <a:t>vegetale</a:t>
            </a:r>
            <a:r>
              <a:rPr lang="hu-HU" dirty="0"/>
              <a:t> </a:t>
            </a:r>
            <a:r>
              <a:rPr lang="hu-HU" dirty="0" err="1"/>
              <a:t>sau</a:t>
            </a:r>
            <a:r>
              <a:rPr lang="hu-HU" dirty="0"/>
              <a:t> </a:t>
            </a:r>
            <a:r>
              <a:rPr lang="hu-HU" dirty="0" err="1"/>
              <a:t>avimorfe</a:t>
            </a:r>
            <a:r>
              <a:rPr lang="hu-HU" dirty="0"/>
              <a:t>, </a:t>
            </a:r>
            <a:r>
              <a:rPr lang="hu-HU" dirty="0" err="1"/>
              <a:t>culorile</a:t>
            </a:r>
            <a:r>
              <a:rPr lang="hu-HU" dirty="0"/>
              <a:t> (verde, </a:t>
            </a:r>
            <a:r>
              <a:rPr lang="hu-HU" dirty="0" err="1"/>
              <a:t>albastru</a:t>
            </a:r>
            <a:r>
              <a:rPr lang="hu-HU" dirty="0"/>
              <a:t>, </a:t>
            </a:r>
            <a:r>
              <a:rPr lang="hu-HU" dirty="0" err="1"/>
              <a:t>roşu</a:t>
            </a:r>
            <a:r>
              <a:rPr lang="hu-HU" dirty="0"/>
              <a:t>, </a:t>
            </a:r>
            <a:r>
              <a:rPr lang="hu-HU" dirty="0" err="1"/>
              <a:t>galben</a:t>
            </a:r>
            <a:r>
              <a:rPr lang="hu-HU" dirty="0"/>
              <a:t>) </a:t>
            </a:r>
            <a:r>
              <a:rPr lang="hu-HU" dirty="0" err="1"/>
              <a:t>materialelor</a:t>
            </a:r>
            <a:r>
              <a:rPr lang="hu-HU" dirty="0"/>
              <a:t> </a:t>
            </a:r>
            <a:r>
              <a:rPr lang="hu-HU" dirty="0" err="1"/>
              <a:t>aşezate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porţiunea</a:t>
            </a:r>
            <a:r>
              <a:rPr lang="hu-HU" dirty="0"/>
              <a:t> </a:t>
            </a:r>
            <a:r>
              <a:rPr lang="hu-HU" dirty="0" err="1"/>
              <a:t>brodată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dirty="0" err="1"/>
              <a:t>aranjarea</a:t>
            </a:r>
            <a:r>
              <a:rPr lang="hu-HU" dirty="0"/>
              <a:t> </a:t>
            </a:r>
            <a:r>
              <a:rPr lang="hu-HU" dirty="0" err="1"/>
              <a:t>pernelor</a:t>
            </a:r>
            <a:r>
              <a:rPr lang="hu-HU" dirty="0"/>
              <a:t> </a:t>
            </a:r>
            <a:r>
              <a:rPr lang="hu-HU" dirty="0" err="1"/>
              <a:t>una</a:t>
            </a:r>
            <a:r>
              <a:rPr lang="hu-HU" dirty="0"/>
              <a:t> </a:t>
            </a:r>
            <a:r>
              <a:rPr lang="hu-HU" dirty="0" err="1"/>
              <a:t>peste</a:t>
            </a:r>
            <a:r>
              <a:rPr lang="hu-HU" dirty="0"/>
              <a:t> </a:t>
            </a:r>
            <a:r>
              <a:rPr lang="hu-HU" dirty="0" err="1"/>
              <a:t>alta</a:t>
            </a:r>
            <a:r>
              <a:rPr lang="hu-HU" dirty="0"/>
              <a:t> </a:t>
            </a:r>
            <a:r>
              <a:rPr lang="hu-HU" dirty="0" err="1"/>
              <a:t>sau</a:t>
            </a:r>
            <a:r>
              <a:rPr lang="hu-HU" dirty="0"/>
              <a:t> </a:t>
            </a:r>
            <a:r>
              <a:rPr lang="hu-HU" dirty="0" err="1"/>
              <a:t>una</a:t>
            </a:r>
            <a:r>
              <a:rPr lang="hu-HU" dirty="0"/>
              <a:t> </a:t>
            </a:r>
            <a:r>
              <a:rPr lang="hu-HU" dirty="0" err="1"/>
              <a:t>lângă</a:t>
            </a:r>
            <a:r>
              <a:rPr lang="hu-HU" dirty="0"/>
              <a:t> </a:t>
            </a:r>
            <a:r>
              <a:rPr lang="hu-HU" dirty="0" err="1"/>
              <a:t>alta</a:t>
            </a:r>
            <a:r>
              <a:rPr lang="hu-HU" dirty="0"/>
              <a:t>, </a:t>
            </a:r>
            <a:r>
              <a:rPr lang="hu-HU" dirty="0" err="1"/>
              <a:t>puneau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evidenţă</a:t>
            </a:r>
            <a:r>
              <a:rPr lang="hu-HU" dirty="0"/>
              <a:t> </a:t>
            </a:r>
            <a:r>
              <a:rPr lang="hu-HU" dirty="0" err="1"/>
              <a:t>gustul</a:t>
            </a:r>
            <a:r>
              <a:rPr lang="hu-HU" dirty="0"/>
              <a:t> </a:t>
            </a:r>
            <a:r>
              <a:rPr lang="hu-HU" dirty="0" err="1"/>
              <a:t>pentru</a:t>
            </a:r>
            <a:r>
              <a:rPr lang="hu-HU" dirty="0"/>
              <a:t> </a:t>
            </a:r>
            <a:r>
              <a:rPr lang="hu-HU" dirty="0" err="1"/>
              <a:t>simetrie</a:t>
            </a:r>
            <a:r>
              <a:rPr lang="hu-HU" dirty="0"/>
              <a:t>, </a:t>
            </a:r>
            <a:r>
              <a:rPr lang="hu-HU" dirty="0" err="1"/>
              <a:t>propriu</a:t>
            </a:r>
            <a:r>
              <a:rPr lang="hu-HU" dirty="0"/>
              <a:t> </a:t>
            </a:r>
            <a:r>
              <a:rPr lang="hu-HU" dirty="0" err="1"/>
              <a:t>culturii</a:t>
            </a:r>
            <a:r>
              <a:rPr lang="hu-HU" dirty="0"/>
              <a:t> </a:t>
            </a:r>
            <a:r>
              <a:rPr lang="hu-HU" dirty="0" err="1"/>
              <a:t>populare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/>
              <a:t>A geometrikus, növényi és madármotívumok, a zöld, kék, piros, sárga színek, valamint a párnák szimmetrikus elrendezése a népi ízlés és az esztétikai harmónia iránti érzéket tükrözte.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ine 134" descr="Pat așternut cu perne decorative în Ale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228184" cy="465744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403648" y="602128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/>
              <a:t>Pat </a:t>
            </a:r>
            <a:r>
              <a:rPr lang="hu-HU" i="1" dirty="0" err="1"/>
              <a:t>aşternut</a:t>
            </a:r>
            <a:r>
              <a:rPr lang="hu-HU" i="1" dirty="0"/>
              <a:t> </a:t>
            </a:r>
            <a:r>
              <a:rPr lang="hu-HU" i="1" dirty="0" err="1"/>
              <a:t>cu</a:t>
            </a:r>
            <a:r>
              <a:rPr lang="hu-HU" i="1" dirty="0"/>
              <a:t> </a:t>
            </a:r>
            <a:r>
              <a:rPr lang="hu-HU" i="1" dirty="0" err="1"/>
              <a:t>perne</a:t>
            </a:r>
            <a:r>
              <a:rPr lang="hu-HU" i="1" dirty="0"/>
              <a:t> </a:t>
            </a:r>
            <a:r>
              <a:rPr lang="hu-HU" i="1" dirty="0" err="1"/>
              <a:t>decorative</a:t>
            </a:r>
            <a:r>
              <a:rPr lang="hu-HU" i="1" dirty="0"/>
              <a:t> </a:t>
            </a:r>
            <a:r>
              <a:rPr lang="hu-HU" i="1" dirty="0" err="1"/>
              <a:t>în</a:t>
            </a:r>
            <a:r>
              <a:rPr lang="hu-HU" i="1" dirty="0"/>
              <a:t> </a:t>
            </a:r>
            <a:r>
              <a:rPr lang="hu-HU" i="1" dirty="0" err="1"/>
              <a:t>Aletea</a:t>
            </a:r>
            <a:r>
              <a:rPr lang="hu-HU" i="1" dirty="0"/>
              <a:t> / </a:t>
            </a:r>
          </a:p>
          <a:p>
            <a:pPr algn="ctr"/>
            <a:r>
              <a:rPr lang="hu-HU" dirty="0"/>
              <a:t>Díszpárnákkal megvetett ágy Eleken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ine 141" descr="Textile vechi, Nădlac, Româ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688632" cy="426207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763688" y="551723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Textile</a:t>
            </a:r>
            <a:r>
              <a:rPr lang="hu-HU" i="1" dirty="0"/>
              <a:t> </a:t>
            </a:r>
            <a:r>
              <a:rPr lang="hu-HU" i="1" dirty="0" err="1"/>
              <a:t>vechi</a:t>
            </a:r>
            <a:r>
              <a:rPr lang="hu-HU" i="1" dirty="0"/>
              <a:t> </a:t>
            </a:r>
            <a:r>
              <a:rPr lang="hu-HU" i="1" dirty="0" err="1"/>
              <a:t>păstrate</a:t>
            </a:r>
            <a:r>
              <a:rPr lang="hu-HU" i="1" dirty="0"/>
              <a:t> </a:t>
            </a:r>
            <a:r>
              <a:rPr lang="hu-HU" i="1" dirty="0" err="1"/>
              <a:t>în</a:t>
            </a:r>
            <a:r>
              <a:rPr lang="hu-HU" i="1" dirty="0"/>
              <a:t> </a:t>
            </a:r>
            <a:r>
              <a:rPr lang="hu-HU" i="1" dirty="0" err="1"/>
              <a:t>dulap</a:t>
            </a:r>
            <a:r>
              <a:rPr lang="hu-HU" i="1" dirty="0"/>
              <a:t>, </a:t>
            </a:r>
            <a:r>
              <a:rPr lang="hu-HU" i="1" dirty="0" err="1"/>
              <a:t>Nădlac</a:t>
            </a:r>
            <a:r>
              <a:rPr lang="hu-HU" i="1" dirty="0"/>
              <a:t>, </a:t>
            </a:r>
            <a:r>
              <a:rPr lang="hu-HU" i="1" dirty="0" err="1"/>
              <a:t>România</a:t>
            </a:r>
            <a:br>
              <a:rPr lang="hu-HU" i="1" dirty="0"/>
            </a:br>
            <a:r>
              <a:rPr lang="hu-HU" dirty="0"/>
              <a:t>Régi textíliák a szekrényben, </a:t>
            </a:r>
            <a:r>
              <a:rPr lang="hu-HU" dirty="0" err="1"/>
              <a:t>Nădlac</a:t>
            </a:r>
            <a:r>
              <a:rPr lang="hu-HU" dirty="0"/>
              <a:t>, Románia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85000" lnSpcReduction="20000"/>
          </a:bodyPr>
          <a:lstStyle/>
          <a:p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dirty="0" err="1"/>
              <a:t>chenarul</a:t>
            </a:r>
            <a:r>
              <a:rPr lang="hu-HU" dirty="0"/>
              <a:t> </a:t>
            </a:r>
            <a:r>
              <a:rPr lang="hu-HU" b="1" i="1" dirty="0" err="1"/>
              <a:t>feţelor</a:t>
            </a:r>
            <a:r>
              <a:rPr lang="hu-HU" b="1" i="1" dirty="0"/>
              <a:t> de </a:t>
            </a:r>
            <a:r>
              <a:rPr lang="hu-HU" b="1" i="1" dirty="0" err="1"/>
              <a:t>masă</a:t>
            </a:r>
            <a:r>
              <a:rPr lang="hu-HU" dirty="0"/>
              <a:t> – </a:t>
            </a:r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dirty="0" err="1"/>
              <a:t>lângă</a:t>
            </a:r>
            <a:r>
              <a:rPr lang="hu-HU" dirty="0"/>
              <a:t> </a:t>
            </a:r>
            <a:r>
              <a:rPr lang="hu-HU" dirty="0" err="1"/>
              <a:t>motivele</a:t>
            </a:r>
            <a:r>
              <a:rPr lang="hu-HU" dirty="0"/>
              <a:t> </a:t>
            </a:r>
            <a:r>
              <a:rPr lang="hu-HU" dirty="0" err="1"/>
              <a:t>ţesute</a:t>
            </a:r>
            <a:r>
              <a:rPr lang="hu-HU" dirty="0"/>
              <a:t> (</a:t>
            </a:r>
            <a:r>
              <a:rPr lang="hu-HU" dirty="0" err="1"/>
              <a:t>alese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război</a:t>
            </a:r>
            <a:r>
              <a:rPr lang="hu-HU" dirty="0"/>
              <a:t>) – au </a:t>
            </a:r>
            <a:r>
              <a:rPr lang="hu-HU" dirty="0" err="1"/>
              <a:t>apărut</a:t>
            </a:r>
            <a:r>
              <a:rPr lang="hu-HU" dirty="0"/>
              <a:t> </a:t>
            </a:r>
            <a:r>
              <a:rPr lang="hu-HU" dirty="0" err="1"/>
              <a:t>treptat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dirty="0" err="1"/>
              <a:t>ornamente</a:t>
            </a:r>
            <a:r>
              <a:rPr lang="hu-HU" dirty="0"/>
              <a:t> </a:t>
            </a:r>
            <a:r>
              <a:rPr lang="hu-HU" dirty="0" err="1"/>
              <a:t>brodate</a:t>
            </a:r>
            <a:r>
              <a:rPr lang="hu-HU" dirty="0"/>
              <a:t> </a:t>
            </a:r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aţe</a:t>
            </a:r>
            <a:r>
              <a:rPr lang="hu-HU" dirty="0"/>
              <a:t> </a:t>
            </a:r>
            <a:r>
              <a:rPr lang="hu-HU" dirty="0" err="1"/>
              <a:t>colorate</a:t>
            </a:r>
            <a:r>
              <a:rPr lang="hu-HU" dirty="0"/>
              <a:t>. </a:t>
            </a:r>
            <a:br>
              <a:rPr lang="hu-HU" dirty="0"/>
            </a:br>
            <a:r>
              <a:rPr lang="hu-HU" dirty="0"/>
              <a:t>Az </a:t>
            </a:r>
            <a:r>
              <a:rPr lang="hu-HU" b="1" i="1" dirty="0"/>
              <a:t>asztalterítők</a:t>
            </a:r>
            <a:r>
              <a:rPr lang="hu-HU" dirty="0"/>
              <a:t> szegélyén a szövött minták („</a:t>
            </a:r>
            <a:r>
              <a:rPr lang="hu-HU" dirty="0" err="1"/>
              <a:t>alesături</a:t>
            </a:r>
            <a:r>
              <a:rPr lang="hu-HU" dirty="0"/>
              <a:t>”) mellett idővel megjelentek a színes fonallal hímzett díszítések is. </a:t>
            </a:r>
          </a:p>
          <a:p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ornamentică</a:t>
            </a:r>
            <a:r>
              <a:rPr lang="hu-HU" dirty="0"/>
              <a:t> au </a:t>
            </a:r>
            <a:r>
              <a:rPr lang="hu-HU" dirty="0" err="1"/>
              <a:t>predominat</a:t>
            </a:r>
            <a:r>
              <a:rPr lang="hu-HU" dirty="0"/>
              <a:t> </a:t>
            </a:r>
            <a:r>
              <a:rPr lang="hu-HU" dirty="0" err="1"/>
              <a:t>armoniile</a:t>
            </a:r>
            <a:r>
              <a:rPr lang="hu-HU" dirty="0"/>
              <a:t> </a:t>
            </a:r>
            <a:r>
              <a:rPr lang="hu-HU" dirty="0" err="1"/>
              <a:t>simple</a:t>
            </a:r>
            <a:r>
              <a:rPr lang="hu-HU" dirty="0"/>
              <a:t>, </a:t>
            </a:r>
            <a:r>
              <a:rPr lang="hu-HU" dirty="0" err="1"/>
              <a:t>având</a:t>
            </a:r>
            <a:r>
              <a:rPr lang="hu-HU" dirty="0"/>
              <a:t> la </a:t>
            </a:r>
            <a:r>
              <a:rPr lang="hu-HU" dirty="0" err="1"/>
              <a:t>bază</a:t>
            </a:r>
            <a:r>
              <a:rPr lang="hu-HU" dirty="0"/>
              <a:t> </a:t>
            </a:r>
            <a:r>
              <a:rPr lang="hu-HU" dirty="0" err="1"/>
              <a:t>culorile</a:t>
            </a:r>
            <a:r>
              <a:rPr lang="hu-HU" dirty="0"/>
              <a:t> </a:t>
            </a:r>
            <a:r>
              <a:rPr lang="hu-HU" dirty="0" err="1"/>
              <a:t>negru</a:t>
            </a:r>
            <a:r>
              <a:rPr lang="hu-HU" dirty="0"/>
              <a:t>, </a:t>
            </a:r>
            <a:r>
              <a:rPr lang="hu-HU" dirty="0" err="1"/>
              <a:t>roşu</a:t>
            </a:r>
            <a:r>
              <a:rPr lang="hu-HU" dirty="0"/>
              <a:t>, </a:t>
            </a:r>
            <a:r>
              <a:rPr lang="hu-HU" dirty="0" err="1"/>
              <a:t>alb</a:t>
            </a:r>
            <a:r>
              <a:rPr lang="hu-HU" dirty="0"/>
              <a:t>, mai </a:t>
            </a:r>
            <a:r>
              <a:rPr lang="hu-HU" dirty="0" err="1"/>
              <a:t>târziu</a:t>
            </a:r>
            <a:r>
              <a:rPr lang="hu-HU" dirty="0"/>
              <a:t> </a:t>
            </a:r>
            <a:r>
              <a:rPr lang="hu-HU" dirty="0" err="1"/>
              <a:t>galben</a:t>
            </a:r>
            <a:r>
              <a:rPr lang="hu-HU" dirty="0"/>
              <a:t>, </a:t>
            </a:r>
            <a:r>
              <a:rPr lang="hu-HU" dirty="0" err="1"/>
              <a:t>albastru</a:t>
            </a:r>
            <a:r>
              <a:rPr lang="hu-HU" dirty="0"/>
              <a:t>, </a:t>
            </a:r>
            <a:r>
              <a:rPr lang="hu-HU" dirty="0" err="1"/>
              <a:t>roz</a:t>
            </a:r>
            <a:r>
              <a:rPr lang="hu-HU" dirty="0"/>
              <a:t>, </a:t>
            </a:r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dirty="0" err="1"/>
              <a:t>fiecare</a:t>
            </a:r>
            <a:r>
              <a:rPr lang="hu-HU" dirty="0"/>
              <a:t> </a:t>
            </a:r>
            <a:r>
              <a:rPr lang="hu-HU" dirty="0" err="1"/>
              <a:t>piesă</a:t>
            </a:r>
            <a:r>
              <a:rPr lang="hu-HU" dirty="0"/>
              <a:t> </a:t>
            </a:r>
            <a:r>
              <a:rPr lang="hu-HU" dirty="0" err="1"/>
              <a:t>fiind</a:t>
            </a:r>
            <a:r>
              <a:rPr lang="hu-HU" dirty="0"/>
              <a:t> </a:t>
            </a:r>
            <a:r>
              <a:rPr lang="hu-HU" dirty="0" err="1"/>
              <a:t>utilizate</a:t>
            </a:r>
            <a:r>
              <a:rPr lang="hu-HU" dirty="0"/>
              <a:t> </a:t>
            </a:r>
            <a:r>
              <a:rPr lang="hu-HU" dirty="0" err="1"/>
              <a:t>doar</a:t>
            </a:r>
            <a:r>
              <a:rPr lang="hu-HU" dirty="0"/>
              <a:t> </a:t>
            </a:r>
            <a:r>
              <a:rPr lang="hu-HU" dirty="0" err="1"/>
              <a:t>câte</a:t>
            </a:r>
            <a:r>
              <a:rPr lang="hu-HU" dirty="0"/>
              <a:t> </a:t>
            </a:r>
            <a:r>
              <a:rPr lang="hu-HU" dirty="0" err="1"/>
              <a:t>două</a:t>
            </a:r>
            <a:r>
              <a:rPr lang="hu-HU" dirty="0"/>
              <a:t> </a:t>
            </a:r>
            <a:r>
              <a:rPr lang="hu-HU" dirty="0" err="1"/>
              <a:t>culori</a:t>
            </a:r>
            <a:r>
              <a:rPr lang="hu-HU" dirty="0"/>
              <a:t>. </a:t>
            </a:r>
            <a:br>
              <a:rPr lang="hu-HU" dirty="0"/>
            </a:br>
            <a:r>
              <a:rPr lang="hu-HU" dirty="0"/>
              <a:t>A díszítés egyszerű színösszhangokat mutatott, jellemzően fekete, piros és fehér, később sárga, kék és rózsaszín kombinációival, egy-egy darabon legfeljebb két színnel.</a:t>
            </a:r>
          </a:p>
          <a:p>
            <a:r>
              <a:rPr lang="hu-HU" dirty="0"/>
              <a:t>De la </a:t>
            </a:r>
            <a:r>
              <a:rPr lang="hu-HU" dirty="0" err="1"/>
              <a:t>mijlocul</a:t>
            </a:r>
            <a:r>
              <a:rPr lang="hu-HU" dirty="0"/>
              <a:t> </a:t>
            </a:r>
            <a:r>
              <a:rPr lang="hu-HU" dirty="0" err="1"/>
              <a:t>secolului</a:t>
            </a:r>
            <a:r>
              <a:rPr lang="hu-HU" dirty="0"/>
              <a:t> </a:t>
            </a:r>
            <a:r>
              <a:rPr lang="hu-HU" dirty="0" err="1"/>
              <a:t>al</a:t>
            </a:r>
            <a:r>
              <a:rPr lang="hu-HU" dirty="0"/>
              <a:t> 20-lea s-au </a:t>
            </a:r>
            <a:r>
              <a:rPr lang="hu-HU" dirty="0" err="1"/>
              <a:t>răspândit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comunităţile</a:t>
            </a:r>
            <a:r>
              <a:rPr lang="hu-HU" dirty="0"/>
              <a:t> </a:t>
            </a:r>
            <a:r>
              <a:rPr lang="hu-HU" dirty="0" err="1"/>
              <a:t>româneşti</a:t>
            </a:r>
            <a:r>
              <a:rPr lang="hu-HU" dirty="0"/>
              <a:t> </a:t>
            </a:r>
            <a:r>
              <a:rPr lang="hu-HU" dirty="0" err="1"/>
              <a:t>decorurile</a:t>
            </a:r>
            <a:r>
              <a:rPr lang="hu-HU" dirty="0"/>
              <a:t> </a:t>
            </a:r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motive</a:t>
            </a:r>
            <a:r>
              <a:rPr lang="hu-HU" dirty="0"/>
              <a:t> </a:t>
            </a:r>
            <a:r>
              <a:rPr lang="hu-HU" dirty="0" err="1"/>
              <a:t>vegetale</a:t>
            </a:r>
            <a:r>
              <a:rPr lang="hu-HU" dirty="0"/>
              <a:t> (</a:t>
            </a:r>
            <a:r>
              <a:rPr lang="hu-HU" dirty="0" err="1"/>
              <a:t>flori</a:t>
            </a:r>
            <a:r>
              <a:rPr lang="hu-HU" dirty="0"/>
              <a:t>, </a:t>
            </a:r>
            <a:r>
              <a:rPr lang="hu-HU" dirty="0" err="1"/>
              <a:t>lalele</a:t>
            </a:r>
            <a:r>
              <a:rPr lang="hu-HU" dirty="0"/>
              <a:t>, </a:t>
            </a:r>
            <a:r>
              <a:rPr lang="hu-HU" dirty="0" err="1"/>
              <a:t>buchete</a:t>
            </a:r>
            <a:r>
              <a:rPr lang="hu-HU" dirty="0"/>
              <a:t> de </a:t>
            </a:r>
            <a:r>
              <a:rPr lang="hu-HU" dirty="0" err="1"/>
              <a:t>flori</a:t>
            </a:r>
            <a:r>
              <a:rPr lang="hu-HU" dirty="0"/>
              <a:t>), </a:t>
            </a:r>
            <a:r>
              <a:rPr lang="hu-HU" dirty="0" err="1"/>
              <a:t>cusute</a:t>
            </a:r>
            <a:r>
              <a:rPr lang="hu-HU" dirty="0"/>
              <a:t> </a:t>
            </a:r>
            <a:r>
              <a:rPr lang="hu-HU" dirty="0" err="1"/>
              <a:t>după</a:t>
            </a:r>
            <a:r>
              <a:rPr lang="hu-HU" dirty="0"/>
              <a:t> </a:t>
            </a:r>
            <a:r>
              <a:rPr lang="hu-HU" dirty="0" err="1"/>
              <a:t>desen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/>
              <a:t>A 20. század közepétől elterjedtek a növényi motívumok (virágok, tulipánok, virágcsokrok), amelyeket rajz alapján hímeztek.</a:t>
            </a:r>
          </a:p>
          <a:p>
            <a:r>
              <a:rPr lang="hu-HU" dirty="0" err="1"/>
              <a:t>Feţele</a:t>
            </a:r>
            <a:r>
              <a:rPr lang="hu-HU" dirty="0"/>
              <a:t> de </a:t>
            </a:r>
            <a:r>
              <a:rPr lang="hu-HU" dirty="0" err="1"/>
              <a:t>masă</a:t>
            </a:r>
            <a:r>
              <a:rPr lang="hu-HU" dirty="0"/>
              <a:t> </a:t>
            </a:r>
            <a:r>
              <a:rPr lang="hu-HU" dirty="0" err="1"/>
              <a:t>fiind</a:t>
            </a:r>
            <a:r>
              <a:rPr lang="hu-HU" dirty="0"/>
              <a:t> </a:t>
            </a:r>
            <a:r>
              <a:rPr lang="hu-HU" dirty="0" err="1"/>
              <a:t>confecţionate</a:t>
            </a:r>
            <a:r>
              <a:rPr lang="hu-HU" dirty="0"/>
              <a:t> din </a:t>
            </a:r>
            <a:r>
              <a:rPr lang="hu-HU" dirty="0" err="1"/>
              <a:t>doi</a:t>
            </a:r>
            <a:r>
              <a:rPr lang="hu-HU" dirty="0"/>
              <a:t> </a:t>
            </a:r>
            <a:r>
              <a:rPr lang="hu-HU" dirty="0" err="1"/>
              <a:t>laţi</a:t>
            </a:r>
            <a:r>
              <a:rPr lang="hu-HU" dirty="0"/>
              <a:t> de </a:t>
            </a:r>
            <a:r>
              <a:rPr lang="hu-HU" dirty="0" err="1"/>
              <a:t>pânză</a:t>
            </a:r>
            <a:r>
              <a:rPr lang="hu-HU" dirty="0"/>
              <a:t>, </a:t>
            </a:r>
            <a:r>
              <a:rPr lang="hu-HU" dirty="0" err="1"/>
              <a:t>îmbinarea</a:t>
            </a:r>
            <a:r>
              <a:rPr lang="hu-HU" dirty="0"/>
              <a:t> se </a:t>
            </a:r>
            <a:r>
              <a:rPr lang="hu-HU" dirty="0" err="1"/>
              <a:t>executa</a:t>
            </a:r>
            <a:r>
              <a:rPr lang="hu-HU" dirty="0"/>
              <a:t> </a:t>
            </a:r>
            <a:r>
              <a:rPr lang="hu-HU" dirty="0" err="1"/>
              <a:t>prin</a:t>
            </a:r>
            <a:r>
              <a:rPr lang="hu-HU" dirty="0"/>
              <a:t> </a:t>
            </a:r>
            <a:r>
              <a:rPr lang="hu-HU" dirty="0" err="1"/>
              <a:t>ajur</a:t>
            </a:r>
            <a:r>
              <a:rPr lang="hu-HU" dirty="0"/>
              <a:t> </a:t>
            </a:r>
            <a:r>
              <a:rPr lang="hu-HU" dirty="0" err="1"/>
              <a:t>sau</a:t>
            </a:r>
            <a:r>
              <a:rPr lang="hu-HU" dirty="0"/>
              <a:t> </a:t>
            </a:r>
            <a:r>
              <a:rPr lang="hu-HU" dirty="0" err="1"/>
              <a:t>dantelă</a:t>
            </a:r>
            <a:r>
              <a:rPr lang="hu-HU" dirty="0"/>
              <a:t> </a:t>
            </a:r>
            <a:r>
              <a:rPr lang="hu-HU" dirty="0" err="1"/>
              <a:t>croşetată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/>
              <a:t>Az asztalterítők két vászoncsíkból készültek, a csatlakozást áttört mintával vagy horgolt csipkével díszítették.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iA\Desktop\masarita2-ch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790559" cy="280831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077" name="Picture 5" descr="C:\Users\LiA\Desktop\masarita-ch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13631"/>
            <a:ext cx="4032448" cy="30854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Szövegdoboz 5"/>
          <p:cNvSpPr txBox="1"/>
          <p:nvPr/>
        </p:nvSpPr>
        <p:spPr>
          <a:xfrm>
            <a:off x="395536" y="472514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i="1" dirty="0"/>
              <a:t>“Măsărițe” din Chitighaz / </a:t>
            </a:r>
            <a:r>
              <a:rPr lang="hu-HU" dirty="0"/>
              <a:t>Asztalterítők Kétegyházáról</a:t>
            </a:r>
            <a:endParaRPr lang="hu-HU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A\Desktop\fata de mas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888432" cy="26651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27" name="Picture 3" descr="C:\Users\LiA\Desktop\fata de masa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00678"/>
            <a:ext cx="4197797" cy="30285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" name="Szövegdoboz 3"/>
          <p:cNvSpPr txBox="1"/>
          <p:nvPr/>
        </p:nvSpPr>
        <p:spPr>
          <a:xfrm>
            <a:off x="395536" y="429309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Motive</a:t>
            </a:r>
            <a:r>
              <a:rPr lang="hu-HU" i="1" dirty="0"/>
              <a:t> </a:t>
            </a:r>
            <a:r>
              <a:rPr lang="ro-RO" i="1" dirty="0"/>
              <a:t>țesute pe o față de masă </a:t>
            </a:r>
          </a:p>
          <a:p>
            <a:pPr algn="ctr"/>
            <a:r>
              <a:rPr lang="ro-RO" i="1" dirty="0"/>
              <a:t>din Leta Mare</a:t>
            </a:r>
            <a:endParaRPr lang="hu-HU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716016" y="544522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i="1" dirty="0"/>
              <a:t>Motive brodate pe o față de masă </a:t>
            </a:r>
          </a:p>
          <a:p>
            <a:pPr algn="ctr"/>
            <a:r>
              <a:rPr lang="ro-RO" i="1" dirty="0"/>
              <a:t>din Săcal</a:t>
            </a:r>
            <a:endParaRPr lang="hu-HU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ine 133" descr="Față de masă cu motive brodate"/>
          <p:cNvPicPr>
            <a:picLocks noChangeAspect="1" noChangeArrowheads="1"/>
          </p:cNvPicPr>
          <p:nvPr/>
        </p:nvPicPr>
        <p:blipFill>
          <a:blip r:embed="rId2" cstate="print"/>
          <a:srcRect l="10999" r="13748"/>
          <a:stretch>
            <a:fillRect/>
          </a:stretch>
        </p:blipFill>
        <p:spPr bwMode="auto">
          <a:xfrm>
            <a:off x="2209768" y="1052736"/>
            <a:ext cx="4529690" cy="45091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123728" y="587727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Motive</a:t>
            </a:r>
            <a:r>
              <a:rPr lang="hu-HU" i="1" dirty="0"/>
              <a:t> </a:t>
            </a:r>
            <a:r>
              <a:rPr lang="hu-HU" i="1" dirty="0" err="1"/>
              <a:t>brodate</a:t>
            </a:r>
            <a:r>
              <a:rPr lang="hu-HU" i="1" dirty="0"/>
              <a:t> </a:t>
            </a:r>
            <a:r>
              <a:rPr lang="hu-HU" i="1" dirty="0" err="1"/>
              <a:t>pe</a:t>
            </a:r>
            <a:r>
              <a:rPr lang="hu-HU" i="1" dirty="0"/>
              <a:t> o fa</a:t>
            </a:r>
            <a:r>
              <a:rPr lang="ro-RO" i="1" dirty="0"/>
              <a:t>ță de masă</a:t>
            </a:r>
            <a:endParaRPr lang="hu-HU" i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ine 132" descr="Cuvertură țesută din Ale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144101" cy="458112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547664" y="57332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Cuvertură</a:t>
            </a:r>
            <a:r>
              <a:rPr lang="hu-HU" i="1" dirty="0"/>
              <a:t> </a:t>
            </a:r>
            <a:r>
              <a:rPr lang="hu-HU" i="1" dirty="0" err="1"/>
              <a:t>ţesută</a:t>
            </a:r>
            <a:r>
              <a:rPr lang="hu-HU" i="1" dirty="0"/>
              <a:t> din </a:t>
            </a:r>
            <a:r>
              <a:rPr lang="hu-HU" i="1" dirty="0" err="1"/>
              <a:t>Aletea</a:t>
            </a:r>
            <a:endParaRPr 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lnSpcReduction="10000"/>
          </a:bodyPr>
          <a:lstStyle/>
          <a:p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b="1" i="1" dirty="0" err="1"/>
              <a:t>ştergarele</a:t>
            </a:r>
            <a:r>
              <a:rPr lang="hu-HU" b="1" dirty="0"/>
              <a:t> </a:t>
            </a:r>
            <a:r>
              <a:rPr lang="hu-HU" dirty="0"/>
              <a:t>de </a:t>
            </a:r>
            <a:r>
              <a:rPr lang="hu-HU" dirty="0" err="1"/>
              <a:t>perete</a:t>
            </a:r>
            <a:r>
              <a:rPr lang="hu-HU" dirty="0"/>
              <a:t>, </a:t>
            </a:r>
            <a:r>
              <a:rPr lang="hu-HU" dirty="0" err="1"/>
              <a:t>care</a:t>
            </a:r>
            <a:r>
              <a:rPr lang="hu-HU" dirty="0"/>
              <a:t> se </a:t>
            </a:r>
            <a:r>
              <a:rPr lang="hu-HU" dirty="0" err="1"/>
              <a:t>puneau</a:t>
            </a:r>
            <a:r>
              <a:rPr lang="hu-HU" dirty="0"/>
              <a:t> la </a:t>
            </a:r>
            <a:r>
              <a:rPr lang="hu-HU" dirty="0" err="1"/>
              <a:t>farfurii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dirty="0" err="1"/>
              <a:t>icoane</a:t>
            </a:r>
            <a:r>
              <a:rPr lang="hu-HU" dirty="0"/>
              <a:t>, </a:t>
            </a:r>
            <a:r>
              <a:rPr lang="hu-HU" dirty="0" err="1"/>
              <a:t>ornamentele</a:t>
            </a:r>
            <a:r>
              <a:rPr lang="hu-HU" dirty="0"/>
              <a:t> au constat din </a:t>
            </a:r>
            <a:r>
              <a:rPr lang="hu-HU" dirty="0" err="1"/>
              <a:t>alesături</a:t>
            </a:r>
            <a:r>
              <a:rPr lang="hu-HU" dirty="0"/>
              <a:t>, </a:t>
            </a:r>
            <a:r>
              <a:rPr lang="hu-HU" dirty="0" err="1"/>
              <a:t>broderii</a:t>
            </a:r>
            <a:r>
              <a:rPr lang="hu-HU" dirty="0"/>
              <a:t> </a:t>
            </a:r>
            <a:r>
              <a:rPr lang="hu-HU" dirty="0" err="1"/>
              <a:t>iar</a:t>
            </a:r>
            <a:r>
              <a:rPr lang="hu-HU" dirty="0"/>
              <a:t> la </a:t>
            </a:r>
            <a:r>
              <a:rPr lang="hu-HU" dirty="0" err="1"/>
              <a:t>capete</a:t>
            </a:r>
            <a:r>
              <a:rPr lang="hu-HU" dirty="0"/>
              <a:t> din </a:t>
            </a:r>
            <a:r>
              <a:rPr lang="hu-HU" dirty="0" err="1"/>
              <a:t>franjuri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dirty="0" err="1"/>
              <a:t>dantele</a:t>
            </a:r>
            <a:r>
              <a:rPr lang="hu-HU" dirty="0"/>
              <a:t>. </a:t>
            </a:r>
            <a:br>
              <a:rPr lang="hu-HU" dirty="0"/>
            </a:br>
            <a:r>
              <a:rPr lang="hu-HU" dirty="0"/>
              <a:t>A falra, tányérok vagy ikonok fölé helyezett </a:t>
            </a:r>
            <a:r>
              <a:rPr lang="hu-HU" b="1" i="1" dirty="0"/>
              <a:t>törölközők</a:t>
            </a:r>
            <a:r>
              <a:rPr lang="hu-HU" dirty="0"/>
              <a:t> díszítése szövéssel, hímzéssel, a végeken rojtokkal és csipkékkel történt. </a:t>
            </a:r>
          </a:p>
          <a:p>
            <a:r>
              <a:rPr lang="hu-HU" dirty="0" err="1"/>
              <a:t>Ştergarele</a:t>
            </a:r>
            <a:r>
              <a:rPr lang="hu-HU" dirty="0"/>
              <a:t> mai </a:t>
            </a:r>
            <a:r>
              <a:rPr lang="hu-HU" dirty="0" err="1"/>
              <a:t>vechi</a:t>
            </a:r>
            <a:r>
              <a:rPr lang="hu-HU" dirty="0"/>
              <a:t> au fost </a:t>
            </a:r>
            <a:r>
              <a:rPr lang="hu-HU" dirty="0" err="1"/>
              <a:t>ornamentate</a:t>
            </a:r>
            <a:r>
              <a:rPr lang="hu-HU" dirty="0"/>
              <a:t>  </a:t>
            </a:r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puncte</a:t>
            </a:r>
            <a:r>
              <a:rPr lang="hu-HU" dirty="0"/>
              <a:t> de </a:t>
            </a:r>
            <a:r>
              <a:rPr lang="hu-HU" dirty="0" err="1"/>
              <a:t>cusut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cruci</a:t>
            </a:r>
            <a:r>
              <a:rPr lang="hu-HU" dirty="0"/>
              <a:t>, (</a:t>
            </a:r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motive</a:t>
            </a:r>
            <a:r>
              <a:rPr lang="hu-HU" dirty="0"/>
              <a:t> </a:t>
            </a:r>
            <a:r>
              <a:rPr lang="hu-HU" dirty="0" err="1"/>
              <a:t>geometrice</a:t>
            </a:r>
            <a:r>
              <a:rPr lang="hu-HU" dirty="0"/>
              <a:t>, </a:t>
            </a:r>
            <a:r>
              <a:rPr lang="hu-HU" dirty="0" err="1"/>
              <a:t>fitomorfe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dirty="0" err="1"/>
              <a:t>simbolice</a:t>
            </a:r>
            <a:r>
              <a:rPr lang="hu-HU" dirty="0"/>
              <a:t>: </a:t>
            </a:r>
            <a:r>
              <a:rPr lang="hu-HU" dirty="0" err="1"/>
              <a:t>steluţă</a:t>
            </a:r>
            <a:r>
              <a:rPr lang="hu-HU" dirty="0"/>
              <a:t>, </a:t>
            </a:r>
            <a:r>
              <a:rPr lang="hu-HU" dirty="0" err="1"/>
              <a:t>inimă</a:t>
            </a:r>
            <a:r>
              <a:rPr lang="hu-HU" dirty="0"/>
              <a:t>), </a:t>
            </a:r>
            <a:r>
              <a:rPr lang="hu-HU" dirty="0" err="1"/>
              <a:t>aproape</a:t>
            </a:r>
            <a:r>
              <a:rPr lang="hu-HU" dirty="0"/>
              <a:t> </a:t>
            </a:r>
            <a:r>
              <a:rPr lang="hu-HU" dirty="0" err="1"/>
              <a:t>fiecare</a:t>
            </a:r>
            <a:r>
              <a:rPr lang="hu-HU" dirty="0"/>
              <a:t> </a:t>
            </a:r>
            <a:r>
              <a:rPr lang="hu-HU" dirty="0" err="1"/>
              <a:t>dintre</a:t>
            </a:r>
            <a:r>
              <a:rPr lang="hu-HU" dirty="0"/>
              <a:t> </a:t>
            </a:r>
            <a:r>
              <a:rPr lang="hu-HU" dirty="0" err="1"/>
              <a:t>piese</a:t>
            </a:r>
            <a:r>
              <a:rPr lang="hu-HU" dirty="0"/>
              <a:t> </a:t>
            </a:r>
            <a:r>
              <a:rPr lang="hu-HU" dirty="0" err="1"/>
              <a:t>având</a:t>
            </a:r>
            <a:r>
              <a:rPr lang="hu-HU" dirty="0"/>
              <a:t> </a:t>
            </a:r>
            <a:r>
              <a:rPr lang="hu-HU" dirty="0" err="1"/>
              <a:t>cusută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o </a:t>
            </a:r>
            <a:r>
              <a:rPr lang="hu-HU" dirty="0" err="1"/>
              <a:t>monogramă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/>
              <a:t>A régebbi darabokat keresztöltéssel hímezték geometrikus, növényi és szimbolikus (csillag, szív) motívumokkal, és szinte mindegyiken megtalálható volt egy monogram.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ine 131" descr="Stergar brodat din Michere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3528392" cy="488795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Imagine 130" descr="Ștergar brod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596" y="2780928"/>
            <a:ext cx="4032448" cy="30243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827584" y="609329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Ştergare</a:t>
            </a:r>
            <a:r>
              <a:rPr lang="hu-HU" i="1" dirty="0"/>
              <a:t> </a:t>
            </a:r>
            <a:r>
              <a:rPr lang="hu-HU" i="1" dirty="0" err="1"/>
              <a:t>brodate</a:t>
            </a:r>
            <a:r>
              <a:rPr lang="hu-HU" i="1" dirty="0"/>
              <a:t> „</a:t>
            </a:r>
            <a:r>
              <a:rPr lang="hu-HU" i="1" dirty="0" err="1"/>
              <a:t>pe</a:t>
            </a:r>
            <a:r>
              <a:rPr lang="hu-HU" i="1" dirty="0"/>
              <a:t> </a:t>
            </a:r>
            <a:r>
              <a:rPr lang="hu-HU" i="1" dirty="0" err="1"/>
              <a:t>cruci</a:t>
            </a:r>
            <a:r>
              <a:rPr lang="hu-HU" i="1" dirty="0"/>
              <a:t>” / </a:t>
            </a:r>
            <a:r>
              <a:rPr lang="hu-HU" dirty="0"/>
              <a:t>Keresztöltéses és szőtt-hímzett törölközők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A\Desktop\sterga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480605" y="471722"/>
            <a:ext cx="2281065" cy="31550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075" name="Picture 3" descr="C:\Users\LiA\Desktop\Sterga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5483740" y="429028"/>
            <a:ext cx="2366045" cy="332542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076" name="Picture 4" descr="C:\Users\LiA\Desktop\Stergar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1424039" y="3125479"/>
            <a:ext cx="2304256" cy="317613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077" name="Picture 5" descr="C:\Users\LiA\Desktop\Még enyémhez\Stergar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645024"/>
            <a:ext cx="3240360" cy="23096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Szövegdoboz 5"/>
          <p:cNvSpPr txBox="1"/>
          <p:nvPr/>
        </p:nvSpPr>
        <p:spPr>
          <a:xfrm>
            <a:off x="2699792" y="62373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i="1" dirty="0"/>
              <a:t>Ștergare</a:t>
            </a:r>
            <a:endParaRPr lang="hu-HU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A\Desktop\34 Dísztörülköz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936437" cy="2952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099" name="Picture 3" descr="C:\Users\LiA\Desktop\33 Dísztörülköző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4211960" cy="315897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" name="Szövegdoboz 3"/>
          <p:cNvSpPr txBox="1"/>
          <p:nvPr/>
        </p:nvSpPr>
        <p:spPr>
          <a:xfrm>
            <a:off x="395536" y="50851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i="1" dirty="0"/>
              <a:t>Ștergare cu motive țesute și brodate</a:t>
            </a:r>
            <a:endParaRPr lang="hu-HU" i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/>
          <a:lstStyle/>
          <a:p>
            <a:r>
              <a:rPr lang="hu-HU" dirty="0" err="1"/>
              <a:t>Dintre</a:t>
            </a:r>
            <a:r>
              <a:rPr lang="hu-HU" dirty="0"/>
              <a:t> </a:t>
            </a:r>
            <a:r>
              <a:rPr lang="hu-HU" b="1" i="1" dirty="0" err="1"/>
              <a:t>ţesăturile</a:t>
            </a:r>
            <a:r>
              <a:rPr lang="hu-HU" b="1" i="1" dirty="0"/>
              <a:t> </a:t>
            </a:r>
            <a:r>
              <a:rPr lang="hu-HU" b="1" i="1" dirty="0" err="1"/>
              <a:t>cu</a:t>
            </a:r>
            <a:r>
              <a:rPr lang="hu-HU" b="1" i="1" dirty="0"/>
              <a:t> </a:t>
            </a:r>
            <a:r>
              <a:rPr lang="hu-HU" b="1" i="1" dirty="0" err="1"/>
              <a:t>caracter</a:t>
            </a:r>
            <a:r>
              <a:rPr lang="hu-HU" b="1" i="1" dirty="0"/>
              <a:t> </a:t>
            </a:r>
            <a:r>
              <a:rPr lang="hu-HU" b="1" i="1" dirty="0" err="1"/>
              <a:t>ceremonial</a:t>
            </a:r>
            <a:r>
              <a:rPr lang="hu-HU" dirty="0"/>
              <a:t> </a:t>
            </a:r>
            <a:r>
              <a:rPr lang="hu-HU" dirty="0" err="1"/>
              <a:t>trebuie</a:t>
            </a:r>
            <a:r>
              <a:rPr lang="hu-HU" dirty="0"/>
              <a:t> </a:t>
            </a:r>
            <a:r>
              <a:rPr lang="hu-HU" dirty="0" err="1"/>
              <a:t>să</a:t>
            </a:r>
            <a:r>
              <a:rPr lang="hu-HU" dirty="0"/>
              <a:t> </a:t>
            </a:r>
            <a:r>
              <a:rPr lang="hu-HU" dirty="0" err="1"/>
              <a:t>fie</a:t>
            </a:r>
            <a:r>
              <a:rPr lang="hu-HU" dirty="0"/>
              <a:t> </a:t>
            </a:r>
            <a:r>
              <a:rPr lang="hu-HU" dirty="0" err="1"/>
              <a:t>amintite</a:t>
            </a:r>
            <a:r>
              <a:rPr lang="hu-HU" dirty="0"/>
              <a:t> </a:t>
            </a:r>
            <a:r>
              <a:rPr lang="hu-HU" dirty="0" err="1"/>
              <a:t>ştergarele</a:t>
            </a:r>
            <a:r>
              <a:rPr lang="hu-HU" dirty="0"/>
              <a:t> </a:t>
            </a:r>
            <a:r>
              <a:rPr lang="hu-HU" dirty="0" err="1"/>
              <a:t>cusute</a:t>
            </a:r>
            <a:r>
              <a:rPr lang="hu-HU" dirty="0"/>
              <a:t> </a:t>
            </a:r>
            <a:r>
              <a:rPr lang="hu-HU" dirty="0" err="1"/>
              <a:t>special</a:t>
            </a:r>
            <a:r>
              <a:rPr lang="hu-HU" dirty="0"/>
              <a:t> </a:t>
            </a:r>
            <a:r>
              <a:rPr lang="hu-HU" dirty="0" err="1"/>
              <a:t>pentru</a:t>
            </a:r>
            <a:r>
              <a:rPr lang="hu-HU" dirty="0"/>
              <a:t> </a:t>
            </a:r>
            <a:r>
              <a:rPr lang="hu-HU" dirty="0" err="1"/>
              <a:t>acoperirea</a:t>
            </a:r>
            <a:r>
              <a:rPr lang="hu-HU" dirty="0"/>
              <a:t> </a:t>
            </a:r>
            <a:r>
              <a:rPr lang="hu-HU" dirty="0" err="1"/>
              <a:t>oglinzilor</a:t>
            </a:r>
            <a:r>
              <a:rPr lang="hu-HU" dirty="0"/>
              <a:t> la </a:t>
            </a:r>
            <a:r>
              <a:rPr lang="hu-HU" dirty="0" err="1"/>
              <a:t>înmormântare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/>
              <a:t>A ceremoniális szövetek közül külön említést érdemelnek a </a:t>
            </a:r>
            <a:r>
              <a:rPr lang="hu-HU" b="1" dirty="0"/>
              <a:t>gyásztörölközők</a:t>
            </a:r>
            <a:r>
              <a:rPr lang="hu-HU" dirty="0"/>
              <a:t>, amelyeket a tükrök letakarására használtak a temetések idején.</a:t>
            </a:r>
          </a:p>
          <a:p>
            <a:r>
              <a:rPr lang="hu-HU" dirty="0" err="1"/>
              <a:t>Decorul</a:t>
            </a:r>
            <a:r>
              <a:rPr lang="hu-HU" dirty="0"/>
              <a:t> </a:t>
            </a:r>
            <a:r>
              <a:rPr lang="hu-HU" dirty="0" err="1"/>
              <a:t>acestora</a:t>
            </a:r>
            <a:r>
              <a:rPr lang="hu-HU" dirty="0"/>
              <a:t> </a:t>
            </a:r>
            <a:r>
              <a:rPr lang="hu-HU" dirty="0" err="1"/>
              <a:t>era</a:t>
            </a:r>
            <a:r>
              <a:rPr lang="hu-HU" dirty="0"/>
              <a:t> </a:t>
            </a:r>
            <a:r>
              <a:rPr lang="hu-HU" dirty="0" err="1"/>
              <a:t>lucrat</a:t>
            </a:r>
            <a:r>
              <a:rPr lang="hu-HU" dirty="0"/>
              <a:t> </a:t>
            </a:r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negru</a:t>
            </a:r>
            <a:r>
              <a:rPr lang="hu-HU" dirty="0"/>
              <a:t>, </a:t>
            </a:r>
            <a:r>
              <a:rPr lang="hu-HU" dirty="0" err="1"/>
              <a:t>zona</a:t>
            </a:r>
            <a:r>
              <a:rPr lang="hu-HU" dirty="0"/>
              <a:t> </a:t>
            </a:r>
            <a:r>
              <a:rPr lang="hu-HU" dirty="0" err="1"/>
              <a:t>ornamentată</a:t>
            </a:r>
            <a:r>
              <a:rPr lang="hu-HU" dirty="0"/>
              <a:t> </a:t>
            </a:r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motive</a:t>
            </a:r>
            <a:r>
              <a:rPr lang="hu-HU" dirty="0"/>
              <a:t> </a:t>
            </a:r>
            <a:r>
              <a:rPr lang="hu-HU" dirty="0" err="1"/>
              <a:t>fitomorfe</a:t>
            </a:r>
            <a:r>
              <a:rPr lang="hu-HU" dirty="0"/>
              <a:t>, </a:t>
            </a:r>
            <a:r>
              <a:rPr lang="hu-HU" dirty="0" err="1"/>
              <a:t>avimorfe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dirty="0" err="1"/>
              <a:t>simbolice</a:t>
            </a:r>
            <a:r>
              <a:rPr lang="hu-HU" dirty="0"/>
              <a:t>, </a:t>
            </a:r>
            <a:r>
              <a:rPr lang="hu-HU" dirty="0" err="1"/>
              <a:t>cusute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cruci</a:t>
            </a:r>
            <a:r>
              <a:rPr lang="hu-HU" dirty="0"/>
              <a:t>, </a:t>
            </a:r>
            <a:r>
              <a:rPr lang="hu-HU" dirty="0" err="1"/>
              <a:t>fiind</a:t>
            </a:r>
            <a:r>
              <a:rPr lang="hu-HU" dirty="0"/>
              <a:t> </a:t>
            </a:r>
            <a:r>
              <a:rPr lang="hu-HU" dirty="0" err="1"/>
              <a:t>concentrată</a:t>
            </a:r>
            <a:r>
              <a:rPr lang="hu-HU" dirty="0"/>
              <a:t> </a:t>
            </a:r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dirty="0" err="1"/>
              <a:t>porţiunea</a:t>
            </a:r>
            <a:r>
              <a:rPr lang="hu-HU" dirty="0"/>
              <a:t> </a:t>
            </a:r>
            <a:r>
              <a:rPr lang="hu-HU" dirty="0" err="1"/>
              <a:t>expusă</a:t>
            </a:r>
            <a:r>
              <a:rPr lang="hu-HU" dirty="0"/>
              <a:t> vederii.</a:t>
            </a:r>
            <a:br>
              <a:rPr lang="hu-HU" dirty="0"/>
            </a:br>
            <a:r>
              <a:rPr lang="hu-HU" dirty="0"/>
              <a:t>Ezek fekete színnel készültek, a díszítés növényi, madár- és szimbolikus motívumokat tartalmazott keresztöltéssel, kizárólag a látható részen elhelyezve.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47320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/>
              <a:t>Până</a:t>
            </a:r>
            <a:r>
              <a:rPr lang="hu-HU" dirty="0"/>
              <a:t> la </a:t>
            </a:r>
            <a:r>
              <a:rPr lang="hu-HU" dirty="0" err="1"/>
              <a:t>începutul</a:t>
            </a:r>
            <a:r>
              <a:rPr lang="hu-HU" dirty="0"/>
              <a:t> </a:t>
            </a:r>
            <a:r>
              <a:rPr lang="hu-HU" dirty="0" err="1"/>
              <a:t>secolului</a:t>
            </a:r>
            <a:r>
              <a:rPr lang="hu-HU" dirty="0"/>
              <a:t> </a:t>
            </a:r>
            <a:r>
              <a:rPr lang="hu-HU" dirty="0" err="1"/>
              <a:t>al</a:t>
            </a:r>
            <a:r>
              <a:rPr lang="hu-HU" dirty="0"/>
              <a:t> 20-lea </a:t>
            </a:r>
            <a:r>
              <a:rPr lang="hu-HU" b="1" i="1" dirty="0" err="1"/>
              <a:t>materia</a:t>
            </a:r>
            <a:r>
              <a:rPr lang="hu-HU" b="1" i="1" dirty="0"/>
              <a:t> </a:t>
            </a:r>
            <a:r>
              <a:rPr lang="hu-HU" b="1" i="1" dirty="0" err="1"/>
              <a:t>primă</a:t>
            </a:r>
            <a:r>
              <a:rPr lang="hu-HU" dirty="0"/>
              <a:t> </a:t>
            </a:r>
            <a:r>
              <a:rPr lang="hu-HU" dirty="0" err="1"/>
              <a:t>pentru</a:t>
            </a:r>
            <a:r>
              <a:rPr lang="hu-HU" dirty="0"/>
              <a:t> </a:t>
            </a:r>
            <a:r>
              <a:rPr lang="hu-HU" dirty="0" err="1"/>
              <a:t>ţesături</a:t>
            </a:r>
            <a:r>
              <a:rPr lang="hu-HU" dirty="0"/>
              <a:t> a fost </a:t>
            </a:r>
            <a:r>
              <a:rPr lang="hu-HU" dirty="0" err="1"/>
              <a:t>asigurată</a:t>
            </a:r>
            <a:r>
              <a:rPr lang="hu-HU" dirty="0"/>
              <a:t> de </a:t>
            </a:r>
            <a:r>
              <a:rPr lang="hu-HU" dirty="0" err="1"/>
              <a:t>cânepă</a:t>
            </a:r>
            <a:r>
              <a:rPr lang="hu-HU" dirty="0"/>
              <a:t>. </a:t>
            </a:r>
            <a:br>
              <a:rPr lang="hu-HU" dirty="0"/>
            </a:br>
            <a:r>
              <a:rPr lang="hu-HU" dirty="0"/>
              <a:t>A 20. század elejéig a szövéshez szükséges alapanyagot a kender biztosította.</a:t>
            </a:r>
          </a:p>
          <a:p>
            <a:r>
              <a:rPr lang="hu-HU" dirty="0"/>
              <a:t>Se </a:t>
            </a:r>
            <a:r>
              <a:rPr lang="hu-HU" dirty="0" err="1"/>
              <a:t>folosea</a:t>
            </a:r>
            <a:r>
              <a:rPr lang="hu-HU" dirty="0"/>
              <a:t> </a:t>
            </a:r>
            <a:r>
              <a:rPr lang="hu-HU" dirty="0" err="1"/>
              <a:t>cânepă</a:t>
            </a:r>
            <a:r>
              <a:rPr lang="hu-HU" dirty="0"/>
              <a:t> </a:t>
            </a:r>
            <a:r>
              <a:rPr lang="hu-HU" dirty="0" err="1"/>
              <a:t>curată</a:t>
            </a:r>
            <a:r>
              <a:rPr lang="hu-HU" dirty="0"/>
              <a:t> </a:t>
            </a:r>
            <a:r>
              <a:rPr lang="hu-HU" dirty="0" err="1"/>
              <a:t>sau</a:t>
            </a:r>
            <a:r>
              <a:rPr lang="hu-HU" dirty="0"/>
              <a:t> </a:t>
            </a:r>
            <a:r>
              <a:rPr lang="hu-HU" dirty="0" err="1"/>
              <a:t>urzeală</a:t>
            </a:r>
            <a:r>
              <a:rPr lang="hu-HU" dirty="0"/>
              <a:t> de </a:t>
            </a:r>
            <a:r>
              <a:rPr lang="hu-HU" dirty="0" err="1"/>
              <a:t>cânepă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dirty="0" err="1"/>
              <a:t>băteală</a:t>
            </a:r>
            <a:r>
              <a:rPr lang="hu-HU" dirty="0"/>
              <a:t> din </a:t>
            </a:r>
            <a:r>
              <a:rPr lang="hu-HU" dirty="0" err="1"/>
              <a:t>bumbac</a:t>
            </a:r>
            <a:r>
              <a:rPr lang="hu-HU" dirty="0"/>
              <a:t> </a:t>
            </a:r>
            <a:r>
              <a:rPr lang="hu-HU" dirty="0" err="1"/>
              <a:t>ca</a:t>
            </a:r>
            <a:r>
              <a:rPr lang="hu-HU" dirty="0"/>
              <a:t> </a:t>
            </a:r>
            <a:r>
              <a:rPr lang="hu-HU" dirty="0" err="1"/>
              <a:t>ulterior</a:t>
            </a:r>
            <a:r>
              <a:rPr lang="hu-HU" dirty="0"/>
              <a:t> </a:t>
            </a:r>
            <a:r>
              <a:rPr lang="hu-HU" dirty="0" err="1"/>
              <a:t>locul</a:t>
            </a:r>
            <a:r>
              <a:rPr lang="hu-HU" dirty="0"/>
              <a:t> </a:t>
            </a:r>
            <a:r>
              <a:rPr lang="hu-HU" dirty="0" err="1"/>
              <a:t>cânepii</a:t>
            </a:r>
            <a:r>
              <a:rPr lang="hu-HU" dirty="0"/>
              <a:t> </a:t>
            </a:r>
            <a:r>
              <a:rPr lang="hu-HU" dirty="0" err="1"/>
              <a:t>să</a:t>
            </a:r>
            <a:r>
              <a:rPr lang="hu-HU" dirty="0"/>
              <a:t> </a:t>
            </a:r>
            <a:r>
              <a:rPr lang="hu-HU" dirty="0" err="1"/>
              <a:t>fie</a:t>
            </a:r>
            <a:r>
              <a:rPr lang="hu-HU" dirty="0"/>
              <a:t> </a:t>
            </a:r>
            <a:r>
              <a:rPr lang="hu-HU" dirty="0" err="1"/>
              <a:t>luat</a:t>
            </a:r>
            <a:r>
              <a:rPr lang="hu-HU" dirty="0"/>
              <a:t> de </a:t>
            </a:r>
            <a:r>
              <a:rPr lang="hu-HU" dirty="0" err="1"/>
              <a:t>bumbac</a:t>
            </a:r>
            <a:r>
              <a:rPr lang="hu-HU" dirty="0"/>
              <a:t> </a:t>
            </a:r>
            <a:r>
              <a:rPr lang="hu-HU" dirty="0" err="1"/>
              <a:t>curat</a:t>
            </a:r>
            <a:r>
              <a:rPr lang="hu-HU" dirty="0"/>
              <a:t>, </a:t>
            </a:r>
            <a:r>
              <a:rPr lang="hu-HU" dirty="0" err="1"/>
              <a:t>procurat</a:t>
            </a:r>
            <a:r>
              <a:rPr lang="hu-HU" dirty="0"/>
              <a:t> din </a:t>
            </a:r>
            <a:r>
              <a:rPr lang="hu-HU" dirty="0" err="1"/>
              <a:t>comerţ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/>
              <a:t>Tisztított kendert használtak, vagy kender láncfonalat és pamut vetüléket, később pedig a kendert fokozatosan teljesen felváltotta a kereskedelemből beszerzett tiszta pamut.</a:t>
            </a:r>
          </a:p>
          <a:p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perioadele</a:t>
            </a:r>
            <a:r>
              <a:rPr lang="hu-HU" dirty="0"/>
              <a:t> mai </a:t>
            </a:r>
            <a:r>
              <a:rPr lang="hu-HU" dirty="0" err="1"/>
              <a:t>grele</a:t>
            </a:r>
            <a:r>
              <a:rPr lang="hu-HU" dirty="0"/>
              <a:t>, </a:t>
            </a:r>
            <a:r>
              <a:rPr lang="hu-HU" dirty="0" err="1"/>
              <a:t>ca</a:t>
            </a:r>
            <a:r>
              <a:rPr lang="hu-HU" dirty="0"/>
              <a:t> de </a:t>
            </a:r>
            <a:r>
              <a:rPr lang="hu-HU" dirty="0" err="1"/>
              <a:t>exemplu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timpul</a:t>
            </a:r>
            <a:r>
              <a:rPr lang="hu-HU" dirty="0"/>
              <a:t> </a:t>
            </a:r>
            <a:r>
              <a:rPr lang="hu-HU" dirty="0" err="1"/>
              <a:t>războaielor</a:t>
            </a:r>
            <a:r>
              <a:rPr lang="hu-HU" dirty="0"/>
              <a:t> </a:t>
            </a:r>
            <a:r>
              <a:rPr lang="hu-HU" dirty="0" err="1"/>
              <a:t>mondiale</a:t>
            </a:r>
            <a:r>
              <a:rPr lang="hu-HU" dirty="0"/>
              <a:t>, s-au </a:t>
            </a:r>
            <a:r>
              <a:rPr lang="hu-HU" dirty="0" err="1"/>
              <a:t>folosit</a:t>
            </a:r>
            <a:r>
              <a:rPr lang="hu-HU" dirty="0"/>
              <a:t> din </a:t>
            </a:r>
            <a:r>
              <a:rPr lang="hu-HU" dirty="0" err="1"/>
              <a:t>nou</a:t>
            </a:r>
            <a:r>
              <a:rPr lang="hu-HU" dirty="0"/>
              <a:t> </a:t>
            </a:r>
            <a:r>
              <a:rPr lang="hu-HU" dirty="0" err="1"/>
              <a:t>hainele</a:t>
            </a:r>
            <a:r>
              <a:rPr lang="hu-HU" dirty="0"/>
              <a:t> </a:t>
            </a:r>
            <a:r>
              <a:rPr lang="hu-HU" dirty="0" err="1"/>
              <a:t>cusute</a:t>
            </a:r>
            <a:r>
              <a:rPr lang="hu-HU" dirty="0"/>
              <a:t> din </a:t>
            </a:r>
            <a:r>
              <a:rPr lang="hu-HU" dirty="0" err="1"/>
              <a:t>pânză</a:t>
            </a:r>
            <a:r>
              <a:rPr lang="hu-HU" dirty="0"/>
              <a:t> de </a:t>
            </a:r>
            <a:r>
              <a:rPr lang="hu-HU" dirty="0" err="1"/>
              <a:t>cânepă</a:t>
            </a:r>
            <a:r>
              <a:rPr lang="hu-HU" dirty="0"/>
              <a:t>, </a:t>
            </a:r>
            <a:r>
              <a:rPr lang="hu-HU" dirty="0" err="1"/>
              <a:t>vopsită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culori</a:t>
            </a:r>
            <a:r>
              <a:rPr lang="hu-HU" dirty="0"/>
              <a:t> </a:t>
            </a:r>
            <a:r>
              <a:rPr lang="hu-HU" dirty="0" err="1"/>
              <a:t>închise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/>
              <a:t>A nehezebb időszakokban – például a világháborúk idején – ismét előtérbe kerültek a kender vászonból varrt, sötétre festett ruhadarabok.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ine 129" descr="textilek 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384376" cy="471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627784" y="580526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Ştergare</a:t>
            </a:r>
            <a:r>
              <a:rPr lang="hu-HU" i="1" dirty="0"/>
              <a:t> de </a:t>
            </a:r>
            <a:r>
              <a:rPr lang="hu-HU" i="1" dirty="0" err="1"/>
              <a:t>doliu</a:t>
            </a:r>
            <a:r>
              <a:rPr lang="hu-HU" i="1" dirty="0"/>
              <a:t> / </a:t>
            </a:r>
            <a:r>
              <a:rPr lang="hu-HU" dirty="0"/>
              <a:t>Gyásztörölközők</a:t>
            </a:r>
          </a:p>
        </p:txBody>
      </p:sp>
      <p:pic>
        <p:nvPicPr>
          <p:cNvPr id="2050" name="Picture 2" descr="C:\Users\LiA\Desktop\26 Dísztörülköző.jpg"/>
          <p:cNvPicPr>
            <a:picLocks noChangeAspect="1" noChangeArrowheads="1"/>
          </p:cNvPicPr>
          <p:nvPr/>
        </p:nvPicPr>
        <p:blipFill>
          <a:blip r:embed="rId3" cstate="print"/>
          <a:srcRect t="4724"/>
          <a:stretch>
            <a:fillRect/>
          </a:stretch>
        </p:blipFill>
        <p:spPr bwMode="auto">
          <a:xfrm>
            <a:off x="4283968" y="2222446"/>
            <a:ext cx="4559152" cy="32577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A\Desktop\Még enyémhez\68 Falvéd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695389" cy="502154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3" name="Szövegdoboz 2"/>
          <p:cNvSpPr txBox="1"/>
          <p:nvPr/>
        </p:nvSpPr>
        <p:spPr>
          <a:xfrm>
            <a:off x="1259632" y="63093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i="1" dirty="0"/>
              <a:t>Păretar “folvideu” din Micherechi / </a:t>
            </a:r>
            <a:r>
              <a:rPr lang="ro-RO" dirty="0"/>
              <a:t>F</a:t>
            </a:r>
            <a:r>
              <a:rPr lang="hu-HU" dirty="0"/>
              <a:t>alvédő Méhkerékről</a:t>
            </a:r>
            <a:endParaRPr lang="hu-HU" i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2C0B0CEE-FE39-4855-8659-8428A59378EE}"/>
              </a:ext>
            </a:extLst>
          </p:cNvPr>
          <p:cNvSpPr txBox="1"/>
          <p:nvPr/>
        </p:nvSpPr>
        <p:spPr>
          <a:xfrm>
            <a:off x="179512" y="548680"/>
            <a:ext cx="8496943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700" b="1" dirty="0" err="1"/>
              <a:t>Rezumat</a:t>
            </a:r>
            <a:br>
              <a:rPr lang="hu-HU" sz="1700" dirty="0"/>
            </a:br>
            <a:r>
              <a:rPr lang="hu-HU" sz="1700" dirty="0"/>
              <a:t>Arta </a:t>
            </a:r>
            <a:r>
              <a:rPr lang="hu-HU" sz="1700" dirty="0" err="1"/>
              <a:t>textilă</a:t>
            </a:r>
            <a:r>
              <a:rPr lang="hu-HU" sz="1700" dirty="0"/>
              <a:t> a </a:t>
            </a:r>
            <a:r>
              <a:rPr lang="hu-HU" sz="1700" dirty="0" err="1"/>
              <a:t>comunităților</a:t>
            </a:r>
            <a:r>
              <a:rPr lang="hu-HU" sz="1700" dirty="0"/>
              <a:t> </a:t>
            </a:r>
            <a:r>
              <a:rPr lang="hu-HU" sz="1700" dirty="0" err="1"/>
              <a:t>românești</a:t>
            </a:r>
            <a:r>
              <a:rPr lang="hu-HU" sz="1700" dirty="0"/>
              <a:t> din </a:t>
            </a:r>
            <a:r>
              <a:rPr lang="hu-HU" sz="1700" dirty="0" err="1"/>
              <a:t>Ungaria</a:t>
            </a:r>
            <a:r>
              <a:rPr lang="hu-HU" sz="1700" dirty="0"/>
              <a:t> a fost o parte </a:t>
            </a:r>
            <a:r>
              <a:rPr lang="hu-HU" sz="1700" dirty="0" err="1"/>
              <a:t>integrantă</a:t>
            </a:r>
            <a:r>
              <a:rPr lang="hu-HU" sz="1700" dirty="0"/>
              <a:t> a </a:t>
            </a:r>
            <a:r>
              <a:rPr lang="hu-HU" sz="1700" dirty="0" err="1"/>
              <a:t>vieții</a:t>
            </a:r>
            <a:r>
              <a:rPr lang="hu-HU" sz="1700" dirty="0"/>
              <a:t> de </a:t>
            </a:r>
            <a:r>
              <a:rPr lang="hu-HU" sz="1700" dirty="0" err="1"/>
              <a:t>zi</a:t>
            </a:r>
            <a:r>
              <a:rPr lang="hu-HU" sz="1700" dirty="0"/>
              <a:t> </a:t>
            </a:r>
            <a:r>
              <a:rPr lang="hu-HU" sz="1700" dirty="0" err="1"/>
              <a:t>cu</a:t>
            </a:r>
            <a:r>
              <a:rPr lang="hu-HU" sz="1700" dirty="0"/>
              <a:t> </a:t>
            </a:r>
            <a:r>
              <a:rPr lang="hu-HU" sz="1700" dirty="0" err="1"/>
              <a:t>zi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a </a:t>
            </a:r>
            <a:r>
              <a:rPr lang="hu-HU" sz="1700" dirty="0" err="1"/>
              <a:t>ceremoniilor</a:t>
            </a:r>
            <a:r>
              <a:rPr lang="hu-HU" sz="1700" dirty="0"/>
              <a:t> </a:t>
            </a:r>
            <a:r>
              <a:rPr lang="hu-HU" sz="1700" dirty="0" err="1"/>
              <a:t>tradiționale</a:t>
            </a:r>
            <a:r>
              <a:rPr lang="hu-HU" sz="1700" dirty="0"/>
              <a:t>. </a:t>
            </a:r>
            <a:r>
              <a:rPr lang="hu-HU" sz="1700" dirty="0" err="1"/>
              <a:t>Aceste</a:t>
            </a:r>
            <a:r>
              <a:rPr lang="hu-HU" sz="1700" dirty="0"/>
              <a:t> </a:t>
            </a:r>
            <a:r>
              <a:rPr lang="hu-HU" sz="1700" dirty="0" err="1"/>
              <a:t>piese</a:t>
            </a:r>
            <a:r>
              <a:rPr lang="hu-HU" sz="1700" dirty="0"/>
              <a:t> </a:t>
            </a:r>
            <a:r>
              <a:rPr lang="hu-HU" sz="1700" dirty="0" err="1"/>
              <a:t>erau</a:t>
            </a:r>
            <a:r>
              <a:rPr lang="hu-HU" sz="1700" dirty="0"/>
              <a:t> </a:t>
            </a:r>
            <a:r>
              <a:rPr lang="hu-HU" sz="1700" dirty="0" err="1"/>
              <a:t>realizate</a:t>
            </a:r>
            <a:r>
              <a:rPr lang="hu-HU" sz="1700" dirty="0"/>
              <a:t> </a:t>
            </a:r>
            <a:r>
              <a:rPr lang="hu-HU" sz="1700" dirty="0" err="1"/>
              <a:t>manual</a:t>
            </a:r>
            <a:r>
              <a:rPr lang="hu-HU" sz="1700" dirty="0"/>
              <a:t> de </a:t>
            </a:r>
            <a:r>
              <a:rPr lang="hu-HU" sz="1700" dirty="0" err="1"/>
              <a:t>meșterii</a:t>
            </a:r>
            <a:r>
              <a:rPr lang="hu-HU" sz="1700" dirty="0"/>
              <a:t> locali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decorate</a:t>
            </a:r>
            <a:r>
              <a:rPr lang="hu-HU" sz="1700" dirty="0"/>
              <a:t>, </a:t>
            </a:r>
            <a:r>
              <a:rPr lang="hu-HU" sz="1700" dirty="0" err="1"/>
              <a:t>în</a:t>
            </a:r>
            <a:r>
              <a:rPr lang="hu-HU" sz="1700" dirty="0"/>
              <a:t> </a:t>
            </a:r>
            <a:r>
              <a:rPr lang="hu-HU" sz="1700" dirty="0" err="1"/>
              <a:t>diferite</a:t>
            </a:r>
            <a:r>
              <a:rPr lang="hu-HU" sz="1700" dirty="0"/>
              <a:t> </a:t>
            </a:r>
            <a:r>
              <a:rPr lang="hu-HU" sz="1700" dirty="0" err="1"/>
              <a:t>proporții</a:t>
            </a:r>
            <a:r>
              <a:rPr lang="hu-HU" sz="1700" dirty="0"/>
              <a:t>, </a:t>
            </a:r>
            <a:r>
              <a:rPr lang="hu-HU" sz="1700" dirty="0" err="1"/>
              <a:t>cu</a:t>
            </a:r>
            <a:r>
              <a:rPr lang="hu-HU" sz="1700" dirty="0"/>
              <a:t> </a:t>
            </a:r>
            <a:r>
              <a:rPr lang="hu-HU" sz="1700" dirty="0" err="1"/>
              <a:t>modele</a:t>
            </a:r>
            <a:r>
              <a:rPr lang="hu-HU" sz="1700" dirty="0"/>
              <a:t> </a:t>
            </a:r>
            <a:r>
              <a:rPr lang="hu-HU" sz="1700" dirty="0" err="1"/>
              <a:t>țesute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broderii</a:t>
            </a:r>
            <a:r>
              <a:rPr lang="hu-HU" sz="1700" dirty="0"/>
              <a:t>.</a:t>
            </a:r>
          </a:p>
          <a:p>
            <a:r>
              <a:rPr lang="hu-HU" sz="1700" dirty="0" err="1"/>
              <a:t>Îmbrăcămintea</a:t>
            </a:r>
            <a:r>
              <a:rPr lang="hu-HU" sz="1700" dirty="0"/>
              <a:t> de </a:t>
            </a:r>
            <a:r>
              <a:rPr lang="hu-HU" sz="1700" dirty="0" err="1"/>
              <a:t>zi</a:t>
            </a:r>
            <a:r>
              <a:rPr lang="hu-HU" sz="1700" dirty="0"/>
              <a:t> </a:t>
            </a:r>
            <a:r>
              <a:rPr lang="hu-HU" sz="1700" dirty="0" err="1"/>
              <a:t>era</a:t>
            </a:r>
            <a:r>
              <a:rPr lang="hu-HU" sz="1700" dirty="0"/>
              <a:t> </a:t>
            </a:r>
            <a:r>
              <a:rPr lang="hu-HU" sz="1700" dirty="0" err="1"/>
              <a:t>simplă</a:t>
            </a:r>
            <a:r>
              <a:rPr lang="hu-HU" sz="1700" dirty="0"/>
              <a:t>, </a:t>
            </a:r>
            <a:r>
              <a:rPr lang="hu-HU" sz="1700" dirty="0" err="1"/>
              <a:t>fără</a:t>
            </a:r>
            <a:r>
              <a:rPr lang="hu-HU" sz="1700" dirty="0"/>
              <a:t> </a:t>
            </a:r>
            <a:r>
              <a:rPr lang="hu-HU" sz="1700" dirty="0" err="1"/>
              <a:t>ornamente</a:t>
            </a:r>
            <a:r>
              <a:rPr lang="hu-HU" sz="1700" dirty="0"/>
              <a:t>, </a:t>
            </a:r>
            <a:r>
              <a:rPr lang="hu-HU" sz="1700" dirty="0" err="1"/>
              <a:t>în</a:t>
            </a:r>
            <a:r>
              <a:rPr lang="hu-HU" sz="1700" dirty="0"/>
              <a:t> </a:t>
            </a:r>
            <a:r>
              <a:rPr lang="hu-HU" sz="1700" dirty="0" err="1"/>
              <a:t>timp</a:t>
            </a:r>
            <a:r>
              <a:rPr lang="hu-HU" sz="1700" dirty="0"/>
              <a:t> </a:t>
            </a:r>
            <a:r>
              <a:rPr lang="hu-HU" sz="1700" dirty="0" err="1"/>
              <a:t>ce</a:t>
            </a:r>
            <a:r>
              <a:rPr lang="hu-HU" sz="1700" dirty="0"/>
              <a:t> </a:t>
            </a:r>
            <a:r>
              <a:rPr lang="hu-HU" sz="1700" dirty="0" err="1"/>
              <a:t>hainele</a:t>
            </a:r>
            <a:r>
              <a:rPr lang="hu-HU" sz="1700" dirty="0"/>
              <a:t> de </a:t>
            </a:r>
            <a:r>
              <a:rPr lang="hu-HU" sz="1700" dirty="0" err="1"/>
              <a:t>sărbătoare</a:t>
            </a:r>
            <a:r>
              <a:rPr lang="hu-HU" sz="1700" dirty="0"/>
              <a:t> se </a:t>
            </a:r>
            <a:r>
              <a:rPr lang="hu-HU" sz="1700" dirty="0" err="1"/>
              <a:t>distingeau</a:t>
            </a:r>
            <a:r>
              <a:rPr lang="hu-HU" sz="1700" dirty="0"/>
              <a:t> </a:t>
            </a:r>
            <a:r>
              <a:rPr lang="hu-HU" sz="1700" dirty="0" err="1"/>
              <a:t>prin</a:t>
            </a:r>
            <a:r>
              <a:rPr lang="hu-HU" sz="1700" dirty="0"/>
              <a:t> </a:t>
            </a:r>
            <a:r>
              <a:rPr lang="hu-HU" sz="1700" dirty="0" err="1"/>
              <a:t>bogăția</a:t>
            </a:r>
            <a:r>
              <a:rPr lang="hu-HU" sz="1700" dirty="0"/>
              <a:t> </a:t>
            </a:r>
            <a:r>
              <a:rPr lang="hu-HU" sz="1700" dirty="0" err="1"/>
              <a:t>broderiilor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predominanța</a:t>
            </a:r>
            <a:r>
              <a:rPr lang="hu-HU" sz="1700" dirty="0"/>
              <a:t> </a:t>
            </a:r>
            <a:r>
              <a:rPr lang="hu-HU" sz="1700" dirty="0" err="1"/>
              <a:t>culorii</a:t>
            </a:r>
            <a:r>
              <a:rPr lang="hu-HU" sz="1700" dirty="0"/>
              <a:t> </a:t>
            </a:r>
            <a:r>
              <a:rPr lang="hu-HU" sz="1700" dirty="0" err="1"/>
              <a:t>albe</a:t>
            </a:r>
            <a:r>
              <a:rPr lang="hu-HU" sz="1700" dirty="0"/>
              <a:t>. </a:t>
            </a:r>
            <a:r>
              <a:rPr lang="hu-HU" sz="1700" dirty="0" err="1"/>
              <a:t>Cămășile</a:t>
            </a:r>
            <a:r>
              <a:rPr lang="hu-HU" sz="1700" dirty="0"/>
              <a:t> </a:t>
            </a:r>
            <a:r>
              <a:rPr lang="hu-HU" sz="1700" dirty="0" err="1"/>
              <a:t>bărbătești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femeiești</a:t>
            </a:r>
            <a:r>
              <a:rPr lang="hu-HU" sz="1700" dirty="0"/>
              <a:t>, </a:t>
            </a:r>
            <a:r>
              <a:rPr lang="hu-HU" sz="1700" dirty="0" err="1"/>
              <a:t>poalele</a:t>
            </a:r>
            <a:r>
              <a:rPr lang="hu-HU" sz="1700" dirty="0"/>
              <a:t>, </a:t>
            </a:r>
            <a:r>
              <a:rPr lang="hu-HU" sz="1700" dirty="0" err="1"/>
              <a:t>lenjeria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șorțurile</a:t>
            </a:r>
            <a:r>
              <a:rPr lang="hu-HU" sz="1700" dirty="0"/>
              <a:t> de </a:t>
            </a:r>
            <a:r>
              <a:rPr lang="hu-HU" sz="1700" dirty="0" err="1"/>
              <a:t>nuntă</a:t>
            </a:r>
            <a:r>
              <a:rPr lang="hu-HU" sz="1700" dirty="0"/>
              <a:t> se </a:t>
            </a:r>
            <a:r>
              <a:rPr lang="hu-HU" sz="1700" dirty="0" err="1"/>
              <a:t>numără</a:t>
            </a:r>
            <a:r>
              <a:rPr lang="hu-HU" sz="1700" dirty="0"/>
              <a:t> printre </a:t>
            </a:r>
            <a:r>
              <a:rPr lang="hu-HU" sz="1700" dirty="0" err="1"/>
              <a:t>cele</a:t>
            </a:r>
            <a:r>
              <a:rPr lang="hu-HU" sz="1700" dirty="0"/>
              <a:t> mai </a:t>
            </a:r>
            <a:r>
              <a:rPr lang="hu-HU" sz="1700" dirty="0" err="1"/>
              <a:t>reprezentative</a:t>
            </a:r>
            <a:r>
              <a:rPr lang="hu-HU" sz="1700" dirty="0"/>
              <a:t> </a:t>
            </a:r>
            <a:r>
              <a:rPr lang="hu-HU" sz="1700" dirty="0" err="1"/>
              <a:t>exemple</a:t>
            </a:r>
            <a:r>
              <a:rPr lang="hu-HU" sz="1700" dirty="0"/>
              <a:t> </a:t>
            </a:r>
            <a:r>
              <a:rPr lang="hu-HU" sz="1700" dirty="0" err="1"/>
              <a:t>ale</a:t>
            </a:r>
            <a:r>
              <a:rPr lang="hu-HU" sz="1700" dirty="0"/>
              <a:t> </a:t>
            </a:r>
            <a:r>
              <a:rPr lang="hu-HU" sz="1700" dirty="0" err="1"/>
              <a:t>meșteșugului</a:t>
            </a:r>
            <a:r>
              <a:rPr lang="hu-HU" sz="1700" dirty="0"/>
              <a:t> </a:t>
            </a:r>
            <a:r>
              <a:rPr lang="hu-HU" sz="1700" dirty="0" err="1"/>
              <a:t>românesc</a:t>
            </a:r>
            <a:r>
              <a:rPr lang="hu-HU" sz="1700" dirty="0"/>
              <a:t>. </a:t>
            </a:r>
            <a:r>
              <a:rPr lang="hu-HU" sz="1700" dirty="0" err="1"/>
              <a:t>Motivele</a:t>
            </a:r>
            <a:r>
              <a:rPr lang="hu-HU" sz="1700" dirty="0"/>
              <a:t> </a:t>
            </a:r>
            <a:r>
              <a:rPr lang="hu-HU" sz="1700" dirty="0" err="1"/>
              <a:t>decorative</a:t>
            </a:r>
            <a:r>
              <a:rPr lang="hu-HU" sz="1700" dirty="0"/>
              <a:t> </a:t>
            </a:r>
            <a:r>
              <a:rPr lang="hu-HU" sz="1700" dirty="0" err="1"/>
              <a:t>principale</a:t>
            </a:r>
            <a:r>
              <a:rPr lang="hu-HU" sz="1700" dirty="0"/>
              <a:t> </a:t>
            </a:r>
            <a:r>
              <a:rPr lang="hu-HU" sz="1700" dirty="0" err="1"/>
              <a:t>erau</a:t>
            </a:r>
            <a:r>
              <a:rPr lang="hu-HU" sz="1700" dirty="0"/>
              <a:t> </a:t>
            </a:r>
            <a:r>
              <a:rPr lang="hu-HU" sz="1700" dirty="0" err="1"/>
              <a:t>cele</a:t>
            </a:r>
            <a:r>
              <a:rPr lang="hu-HU" sz="1700" dirty="0"/>
              <a:t> </a:t>
            </a:r>
            <a:r>
              <a:rPr lang="hu-HU" sz="1700" dirty="0" err="1"/>
              <a:t>geometrice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vegetale</a:t>
            </a:r>
            <a:r>
              <a:rPr lang="hu-HU" sz="1700" dirty="0"/>
              <a:t> – </a:t>
            </a:r>
            <a:r>
              <a:rPr lang="hu-HU" sz="1700" dirty="0" err="1"/>
              <a:t>frunze</a:t>
            </a:r>
            <a:r>
              <a:rPr lang="hu-HU" sz="1700" dirty="0"/>
              <a:t>, </a:t>
            </a:r>
            <a:r>
              <a:rPr lang="hu-HU" sz="1700" dirty="0" err="1"/>
              <a:t>flori</a:t>
            </a:r>
            <a:r>
              <a:rPr lang="hu-HU" sz="1700" dirty="0"/>
              <a:t>, </a:t>
            </a:r>
            <a:r>
              <a:rPr lang="hu-HU" sz="1700" dirty="0" err="1"/>
              <a:t>vrejuri</a:t>
            </a:r>
            <a:r>
              <a:rPr lang="hu-HU" sz="1700" dirty="0"/>
              <a:t> –, </a:t>
            </a:r>
            <a:r>
              <a:rPr lang="hu-HU" sz="1700" dirty="0" err="1"/>
              <a:t>simboluri</a:t>
            </a:r>
            <a:r>
              <a:rPr lang="hu-HU" sz="1700" dirty="0"/>
              <a:t> </a:t>
            </a:r>
            <a:r>
              <a:rPr lang="hu-HU" sz="1700" dirty="0" err="1"/>
              <a:t>ale</a:t>
            </a:r>
            <a:r>
              <a:rPr lang="hu-HU" sz="1700" dirty="0"/>
              <a:t> </a:t>
            </a:r>
            <a:r>
              <a:rPr lang="hu-HU" sz="1700" dirty="0" err="1"/>
              <a:t>armoniei</a:t>
            </a:r>
            <a:r>
              <a:rPr lang="hu-HU" sz="1700" dirty="0"/>
              <a:t>, </a:t>
            </a:r>
            <a:r>
              <a:rPr lang="hu-HU" sz="1700" dirty="0" err="1"/>
              <a:t>ordinii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fertilității</a:t>
            </a:r>
            <a:r>
              <a:rPr lang="hu-HU" sz="1700" dirty="0"/>
              <a:t>.</a:t>
            </a:r>
          </a:p>
          <a:p>
            <a:r>
              <a:rPr lang="hu-HU" sz="1700" dirty="0" err="1"/>
              <a:t>Textilele</a:t>
            </a:r>
            <a:r>
              <a:rPr lang="hu-HU" sz="1700" dirty="0"/>
              <a:t> de </a:t>
            </a:r>
            <a:r>
              <a:rPr lang="hu-HU" sz="1700" dirty="0" err="1"/>
              <a:t>interior</a:t>
            </a:r>
            <a:r>
              <a:rPr lang="hu-HU" sz="1700" dirty="0"/>
              <a:t> – </a:t>
            </a:r>
            <a:r>
              <a:rPr lang="hu-HU" sz="1700" dirty="0" err="1"/>
              <a:t>precum</a:t>
            </a:r>
            <a:r>
              <a:rPr lang="hu-HU" sz="1700" dirty="0"/>
              <a:t> </a:t>
            </a:r>
            <a:r>
              <a:rPr lang="hu-HU" sz="1700" dirty="0" err="1"/>
              <a:t>cuverturile</a:t>
            </a:r>
            <a:r>
              <a:rPr lang="hu-HU" sz="1700" dirty="0"/>
              <a:t>, </a:t>
            </a:r>
            <a:r>
              <a:rPr lang="hu-HU" sz="1700" dirty="0" err="1"/>
              <a:t>fețele</a:t>
            </a:r>
            <a:r>
              <a:rPr lang="hu-HU" sz="1700" dirty="0"/>
              <a:t> de </a:t>
            </a:r>
            <a:r>
              <a:rPr lang="hu-HU" sz="1700" dirty="0" err="1"/>
              <a:t>pernă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fețele</a:t>
            </a:r>
            <a:r>
              <a:rPr lang="hu-HU" sz="1700" dirty="0"/>
              <a:t> de </a:t>
            </a:r>
            <a:r>
              <a:rPr lang="hu-HU" sz="1700" dirty="0" err="1"/>
              <a:t>masă</a:t>
            </a:r>
            <a:r>
              <a:rPr lang="hu-HU" sz="1700" dirty="0"/>
              <a:t> – </a:t>
            </a:r>
            <a:r>
              <a:rPr lang="hu-HU" sz="1700" dirty="0" err="1"/>
              <a:t>nu</a:t>
            </a:r>
            <a:r>
              <a:rPr lang="hu-HU" sz="1700" dirty="0"/>
              <a:t> </a:t>
            </a:r>
            <a:r>
              <a:rPr lang="hu-HU" sz="1700" dirty="0" err="1"/>
              <a:t>erau</a:t>
            </a:r>
            <a:r>
              <a:rPr lang="hu-HU" sz="1700" dirty="0"/>
              <a:t> </a:t>
            </a:r>
            <a:r>
              <a:rPr lang="hu-HU" sz="1700" dirty="0" err="1"/>
              <a:t>doar</a:t>
            </a:r>
            <a:r>
              <a:rPr lang="hu-HU" sz="1700" dirty="0"/>
              <a:t> </a:t>
            </a:r>
            <a:r>
              <a:rPr lang="hu-HU" sz="1700" dirty="0" err="1"/>
              <a:t>obiecte</a:t>
            </a:r>
            <a:r>
              <a:rPr lang="hu-HU" sz="1700" dirty="0"/>
              <a:t> de </a:t>
            </a:r>
            <a:r>
              <a:rPr lang="hu-HU" sz="1700" dirty="0" err="1"/>
              <a:t>uz</a:t>
            </a:r>
            <a:r>
              <a:rPr lang="hu-HU" sz="1700" dirty="0"/>
              <a:t> </a:t>
            </a:r>
            <a:r>
              <a:rPr lang="hu-HU" sz="1700" dirty="0" err="1"/>
              <a:t>casnic</a:t>
            </a:r>
            <a:r>
              <a:rPr lang="hu-HU" sz="1700" dirty="0"/>
              <a:t>, ci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adevărate</a:t>
            </a:r>
            <a:r>
              <a:rPr lang="hu-HU" sz="1700" dirty="0"/>
              <a:t> </a:t>
            </a:r>
            <a:r>
              <a:rPr lang="hu-HU" sz="1700" dirty="0" err="1"/>
              <a:t>podoabe</a:t>
            </a:r>
            <a:r>
              <a:rPr lang="hu-HU" sz="1700" dirty="0"/>
              <a:t> </a:t>
            </a:r>
            <a:r>
              <a:rPr lang="hu-HU" sz="1700" dirty="0" err="1"/>
              <a:t>ale</a:t>
            </a:r>
            <a:r>
              <a:rPr lang="hu-HU" sz="1700" dirty="0"/>
              <a:t> </a:t>
            </a:r>
            <a:r>
              <a:rPr lang="hu-HU" sz="1700" dirty="0" err="1"/>
              <a:t>casei</a:t>
            </a:r>
            <a:r>
              <a:rPr lang="hu-HU" sz="1700" dirty="0"/>
              <a:t>. </a:t>
            </a:r>
            <a:r>
              <a:rPr lang="hu-HU" sz="1700" dirty="0" err="1"/>
              <a:t>Pernele</a:t>
            </a:r>
            <a:r>
              <a:rPr lang="hu-HU" sz="1700" dirty="0"/>
              <a:t> </a:t>
            </a:r>
            <a:r>
              <a:rPr lang="hu-HU" sz="1700" dirty="0" err="1"/>
              <a:t>erau</a:t>
            </a:r>
            <a:r>
              <a:rPr lang="hu-HU" sz="1700" dirty="0"/>
              <a:t> </a:t>
            </a:r>
            <a:r>
              <a:rPr lang="hu-HU" sz="1700" dirty="0" err="1"/>
              <a:t>așezate</a:t>
            </a:r>
            <a:r>
              <a:rPr lang="hu-HU" sz="1700" dirty="0"/>
              <a:t> </a:t>
            </a:r>
            <a:r>
              <a:rPr lang="hu-HU" sz="1700" dirty="0" err="1"/>
              <a:t>în</a:t>
            </a:r>
            <a:r>
              <a:rPr lang="hu-HU" sz="1700" dirty="0"/>
              <a:t> mai </a:t>
            </a:r>
            <a:r>
              <a:rPr lang="hu-HU" sz="1700" dirty="0" err="1"/>
              <a:t>multe</a:t>
            </a:r>
            <a:r>
              <a:rPr lang="hu-HU" sz="1700" dirty="0"/>
              <a:t> </a:t>
            </a:r>
            <a:r>
              <a:rPr lang="hu-HU" sz="1700" dirty="0" err="1"/>
              <a:t>rânduri</a:t>
            </a:r>
            <a:r>
              <a:rPr lang="hu-HU" sz="1700" dirty="0"/>
              <a:t>, </a:t>
            </a:r>
            <a:r>
              <a:rPr lang="hu-HU" sz="1700" dirty="0" err="1"/>
              <a:t>exprimând</a:t>
            </a:r>
            <a:r>
              <a:rPr lang="hu-HU" sz="1700" dirty="0"/>
              <a:t> </a:t>
            </a:r>
            <a:r>
              <a:rPr lang="hu-HU" sz="1700" dirty="0" err="1"/>
              <a:t>gustul</a:t>
            </a:r>
            <a:r>
              <a:rPr lang="hu-HU" sz="1700" dirty="0"/>
              <a:t> </a:t>
            </a:r>
            <a:r>
              <a:rPr lang="hu-HU" sz="1700" dirty="0" err="1"/>
              <a:t>pentru</a:t>
            </a:r>
            <a:r>
              <a:rPr lang="hu-HU" sz="1700" dirty="0"/>
              <a:t> </a:t>
            </a:r>
            <a:r>
              <a:rPr lang="hu-HU" sz="1700" dirty="0" err="1"/>
              <a:t>simetrie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ordine</a:t>
            </a:r>
            <a:r>
              <a:rPr lang="hu-HU" sz="1700" dirty="0"/>
              <a:t>. </a:t>
            </a:r>
            <a:r>
              <a:rPr lang="hu-HU" sz="1700" dirty="0" err="1"/>
              <a:t>Culorile</a:t>
            </a:r>
            <a:r>
              <a:rPr lang="hu-HU" sz="1700" dirty="0"/>
              <a:t> </a:t>
            </a:r>
            <a:r>
              <a:rPr lang="hu-HU" sz="1700" dirty="0" err="1"/>
              <a:t>folosite</a:t>
            </a:r>
            <a:r>
              <a:rPr lang="hu-HU" sz="1700" dirty="0"/>
              <a:t> </a:t>
            </a:r>
            <a:r>
              <a:rPr lang="hu-HU" sz="1700" dirty="0" err="1"/>
              <a:t>pe</a:t>
            </a:r>
            <a:r>
              <a:rPr lang="hu-HU" sz="1700" dirty="0"/>
              <a:t> </a:t>
            </a:r>
            <a:r>
              <a:rPr lang="hu-HU" sz="1700" dirty="0" err="1"/>
              <a:t>fețele</a:t>
            </a:r>
            <a:r>
              <a:rPr lang="hu-HU" sz="1700" dirty="0"/>
              <a:t> de </a:t>
            </a:r>
            <a:r>
              <a:rPr lang="hu-HU" sz="1700" dirty="0" err="1"/>
              <a:t>masă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pe</a:t>
            </a:r>
            <a:r>
              <a:rPr lang="hu-HU" sz="1700" dirty="0"/>
              <a:t> </a:t>
            </a:r>
            <a:r>
              <a:rPr lang="hu-HU" sz="1700" dirty="0" err="1"/>
              <a:t>ștergare</a:t>
            </a:r>
            <a:r>
              <a:rPr lang="hu-HU" sz="1700" dirty="0"/>
              <a:t> (</a:t>
            </a:r>
            <a:r>
              <a:rPr lang="hu-HU" sz="1700" dirty="0" err="1"/>
              <a:t>alb</a:t>
            </a:r>
            <a:r>
              <a:rPr lang="hu-HU" sz="1700" dirty="0"/>
              <a:t>, </a:t>
            </a:r>
            <a:r>
              <a:rPr lang="hu-HU" sz="1700" dirty="0" err="1"/>
              <a:t>roșu</a:t>
            </a:r>
            <a:r>
              <a:rPr lang="hu-HU" sz="1700" dirty="0"/>
              <a:t>, </a:t>
            </a:r>
            <a:r>
              <a:rPr lang="hu-HU" sz="1700" dirty="0" err="1"/>
              <a:t>negru</a:t>
            </a:r>
            <a:r>
              <a:rPr lang="hu-HU" sz="1700" dirty="0"/>
              <a:t>, </a:t>
            </a:r>
            <a:r>
              <a:rPr lang="hu-HU" sz="1700" dirty="0" err="1"/>
              <a:t>apoi</a:t>
            </a:r>
            <a:r>
              <a:rPr lang="hu-HU" sz="1700" dirty="0"/>
              <a:t> </a:t>
            </a:r>
            <a:r>
              <a:rPr lang="hu-HU" sz="1700" dirty="0" err="1"/>
              <a:t>albastru</a:t>
            </a:r>
            <a:r>
              <a:rPr lang="hu-HU" sz="1700" dirty="0"/>
              <a:t>, </a:t>
            </a:r>
            <a:r>
              <a:rPr lang="hu-HU" sz="1700" dirty="0" err="1"/>
              <a:t>galben</a:t>
            </a:r>
            <a:r>
              <a:rPr lang="hu-HU" sz="1700" dirty="0"/>
              <a:t>, </a:t>
            </a:r>
            <a:r>
              <a:rPr lang="hu-HU" sz="1700" dirty="0" err="1"/>
              <a:t>roz</a:t>
            </a:r>
            <a:r>
              <a:rPr lang="hu-HU" sz="1700" dirty="0"/>
              <a:t>) </a:t>
            </a:r>
            <a:r>
              <a:rPr lang="hu-HU" sz="1700" dirty="0" err="1"/>
              <a:t>inspirau</a:t>
            </a:r>
            <a:r>
              <a:rPr lang="hu-HU" sz="1700" dirty="0"/>
              <a:t> </a:t>
            </a:r>
            <a:r>
              <a:rPr lang="hu-HU" sz="1700" dirty="0" err="1"/>
              <a:t>puritate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solemnitate</a:t>
            </a:r>
            <a:r>
              <a:rPr lang="hu-HU" sz="1700" dirty="0"/>
              <a:t>.</a:t>
            </a:r>
          </a:p>
          <a:p>
            <a:r>
              <a:rPr lang="hu-HU" sz="1700" dirty="0" err="1"/>
              <a:t>Textilele</a:t>
            </a:r>
            <a:r>
              <a:rPr lang="hu-HU" sz="1700" dirty="0"/>
              <a:t> </a:t>
            </a:r>
            <a:r>
              <a:rPr lang="hu-HU" sz="1700" dirty="0" err="1"/>
              <a:t>legate</a:t>
            </a:r>
            <a:r>
              <a:rPr lang="hu-HU" sz="1700" dirty="0"/>
              <a:t> de </a:t>
            </a:r>
            <a:r>
              <a:rPr lang="hu-HU" sz="1700" dirty="0" err="1"/>
              <a:t>ceremoniile</a:t>
            </a:r>
            <a:r>
              <a:rPr lang="hu-HU" sz="1700" dirty="0"/>
              <a:t> </a:t>
            </a:r>
            <a:r>
              <a:rPr lang="hu-HU" sz="1700" dirty="0" err="1"/>
              <a:t>funerare</a:t>
            </a:r>
            <a:r>
              <a:rPr lang="hu-HU" sz="1700" dirty="0"/>
              <a:t>, </a:t>
            </a:r>
            <a:r>
              <a:rPr lang="hu-HU" sz="1700" dirty="0" err="1"/>
              <a:t>precum</a:t>
            </a:r>
            <a:r>
              <a:rPr lang="hu-HU" sz="1700" dirty="0"/>
              <a:t> </a:t>
            </a:r>
            <a:r>
              <a:rPr lang="hu-HU" sz="1700" dirty="0" err="1"/>
              <a:t>giulgiurile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ștergarele</a:t>
            </a:r>
            <a:r>
              <a:rPr lang="hu-HU" sz="1700" dirty="0"/>
              <a:t> de </a:t>
            </a:r>
            <a:r>
              <a:rPr lang="hu-HU" sz="1700" dirty="0" err="1"/>
              <a:t>doliu</a:t>
            </a:r>
            <a:r>
              <a:rPr lang="hu-HU" sz="1700" dirty="0"/>
              <a:t>, </a:t>
            </a:r>
            <a:r>
              <a:rPr lang="hu-HU" sz="1700" dirty="0" err="1"/>
              <a:t>reflectau</a:t>
            </a:r>
            <a:r>
              <a:rPr lang="hu-HU" sz="1700" dirty="0"/>
              <a:t> </a:t>
            </a:r>
            <a:r>
              <a:rPr lang="hu-HU" sz="1700" dirty="0" err="1"/>
              <a:t>religiozitatea</a:t>
            </a:r>
            <a:r>
              <a:rPr lang="hu-HU" sz="1700" dirty="0"/>
              <a:t> </a:t>
            </a:r>
            <a:r>
              <a:rPr lang="hu-HU" sz="1700" dirty="0" err="1"/>
              <a:t>populară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respectul</a:t>
            </a:r>
            <a:r>
              <a:rPr lang="hu-HU" sz="1700" dirty="0"/>
              <a:t> </a:t>
            </a:r>
            <a:r>
              <a:rPr lang="hu-HU" sz="1700" dirty="0" err="1"/>
              <a:t>față</a:t>
            </a:r>
            <a:r>
              <a:rPr lang="hu-HU" sz="1700" dirty="0"/>
              <a:t> de </a:t>
            </a:r>
            <a:r>
              <a:rPr lang="hu-HU" sz="1700" dirty="0" err="1"/>
              <a:t>tradiție</a:t>
            </a:r>
            <a:r>
              <a:rPr lang="hu-HU" sz="1700" dirty="0"/>
              <a:t>.</a:t>
            </a:r>
          </a:p>
          <a:p>
            <a:r>
              <a:rPr lang="hu-HU" sz="1700" dirty="0" err="1"/>
              <a:t>În</a:t>
            </a:r>
            <a:r>
              <a:rPr lang="hu-HU" sz="1700" dirty="0"/>
              <a:t> </a:t>
            </a:r>
            <a:r>
              <a:rPr lang="hu-HU" sz="1700" dirty="0" err="1"/>
              <a:t>ansamblu</a:t>
            </a:r>
            <a:r>
              <a:rPr lang="hu-HU" sz="1700" dirty="0"/>
              <a:t>, </a:t>
            </a:r>
            <a:r>
              <a:rPr lang="hu-HU" sz="1700" dirty="0" err="1"/>
              <a:t>textilele</a:t>
            </a:r>
            <a:r>
              <a:rPr lang="hu-HU" sz="1700" dirty="0"/>
              <a:t> </a:t>
            </a:r>
            <a:r>
              <a:rPr lang="hu-HU" sz="1700" dirty="0" err="1"/>
              <a:t>populare</a:t>
            </a:r>
            <a:r>
              <a:rPr lang="hu-HU" sz="1700" dirty="0"/>
              <a:t> </a:t>
            </a:r>
            <a:r>
              <a:rPr lang="hu-HU" sz="1700" dirty="0" err="1"/>
              <a:t>românești</a:t>
            </a:r>
            <a:r>
              <a:rPr lang="hu-HU" sz="1700" dirty="0"/>
              <a:t> </a:t>
            </a:r>
            <a:r>
              <a:rPr lang="hu-HU" sz="1700" dirty="0" err="1"/>
              <a:t>sunt</a:t>
            </a:r>
            <a:r>
              <a:rPr lang="hu-HU" sz="1700" dirty="0"/>
              <a:t> </a:t>
            </a:r>
            <a:r>
              <a:rPr lang="hu-HU" sz="1700" dirty="0" err="1"/>
              <a:t>purtătoare</a:t>
            </a:r>
            <a:r>
              <a:rPr lang="hu-HU" sz="1700" dirty="0"/>
              <a:t> </a:t>
            </a:r>
            <a:r>
              <a:rPr lang="hu-HU" sz="1700" dirty="0" err="1"/>
              <a:t>ale</a:t>
            </a:r>
            <a:r>
              <a:rPr lang="hu-HU" sz="1700" dirty="0"/>
              <a:t> </a:t>
            </a:r>
            <a:r>
              <a:rPr lang="hu-HU" sz="1700" dirty="0" err="1"/>
              <a:t>măiestriei</a:t>
            </a:r>
            <a:r>
              <a:rPr lang="hu-HU" sz="1700" dirty="0"/>
              <a:t> </a:t>
            </a:r>
            <a:r>
              <a:rPr lang="hu-HU" sz="1700" dirty="0" err="1"/>
              <a:t>artizanale</a:t>
            </a:r>
            <a:r>
              <a:rPr lang="hu-HU" sz="1700" dirty="0"/>
              <a:t>, </a:t>
            </a:r>
            <a:r>
              <a:rPr lang="hu-HU" sz="1700" dirty="0" err="1"/>
              <a:t>ale</a:t>
            </a:r>
            <a:r>
              <a:rPr lang="hu-HU" sz="1700" dirty="0"/>
              <a:t> </a:t>
            </a:r>
            <a:r>
              <a:rPr lang="hu-HU" sz="1700" dirty="0" err="1"/>
              <a:t>simțului</a:t>
            </a:r>
            <a:r>
              <a:rPr lang="hu-HU" sz="1700" dirty="0"/>
              <a:t> </a:t>
            </a:r>
            <a:r>
              <a:rPr lang="hu-HU" sz="1700" dirty="0" err="1"/>
              <a:t>estetic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ale</a:t>
            </a:r>
            <a:r>
              <a:rPr lang="hu-HU" sz="1700" dirty="0"/>
              <a:t> </a:t>
            </a:r>
            <a:r>
              <a:rPr lang="hu-HU" sz="1700" dirty="0" err="1"/>
              <a:t>identității</a:t>
            </a:r>
            <a:r>
              <a:rPr lang="hu-HU" sz="1700" dirty="0"/>
              <a:t> </a:t>
            </a:r>
            <a:r>
              <a:rPr lang="hu-HU" sz="1700" dirty="0" err="1"/>
              <a:t>comunitare</a:t>
            </a:r>
            <a:r>
              <a:rPr lang="hu-HU" sz="1700" dirty="0"/>
              <a:t>. </a:t>
            </a:r>
            <a:r>
              <a:rPr lang="hu-HU" sz="1700" dirty="0" err="1"/>
              <a:t>Culorile</a:t>
            </a:r>
            <a:r>
              <a:rPr lang="hu-HU" sz="1700" dirty="0"/>
              <a:t>, </a:t>
            </a:r>
            <a:r>
              <a:rPr lang="hu-HU" sz="1700" dirty="0" err="1"/>
              <a:t>motivele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tehnicile</a:t>
            </a:r>
            <a:r>
              <a:rPr lang="hu-HU" sz="1700" dirty="0"/>
              <a:t> </a:t>
            </a:r>
            <a:r>
              <a:rPr lang="hu-HU" sz="1700" dirty="0" err="1"/>
              <a:t>lor</a:t>
            </a:r>
            <a:r>
              <a:rPr lang="hu-HU" sz="1700" dirty="0"/>
              <a:t> </a:t>
            </a:r>
            <a:r>
              <a:rPr lang="hu-HU" sz="1700" dirty="0" err="1"/>
              <a:t>nu</a:t>
            </a:r>
            <a:r>
              <a:rPr lang="hu-HU" sz="1700" dirty="0"/>
              <a:t> </a:t>
            </a:r>
            <a:r>
              <a:rPr lang="hu-HU" sz="1700" dirty="0" err="1"/>
              <a:t>doar</a:t>
            </a:r>
            <a:r>
              <a:rPr lang="hu-HU" sz="1700" dirty="0"/>
              <a:t> </a:t>
            </a:r>
            <a:r>
              <a:rPr lang="hu-HU" sz="1700" dirty="0" err="1"/>
              <a:t>păstrează</a:t>
            </a:r>
            <a:r>
              <a:rPr lang="hu-HU" sz="1700" dirty="0"/>
              <a:t> </a:t>
            </a:r>
            <a:r>
              <a:rPr lang="hu-HU" sz="1700" dirty="0" err="1"/>
              <a:t>trecutul</a:t>
            </a:r>
            <a:r>
              <a:rPr lang="hu-HU" sz="1700" dirty="0"/>
              <a:t>, ci </a:t>
            </a:r>
            <a:r>
              <a:rPr lang="hu-HU" sz="1700" dirty="0" err="1"/>
              <a:t>sunt</a:t>
            </a:r>
            <a:r>
              <a:rPr lang="hu-HU" sz="1700" dirty="0"/>
              <a:t> martori vii </a:t>
            </a:r>
            <a:r>
              <a:rPr lang="hu-HU" sz="1700" dirty="0" err="1"/>
              <a:t>ai</a:t>
            </a:r>
            <a:r>
              <a:rPr lang="hu-HU" sz="1700" dirty="0"/>
              <a:t> </a:t>
            </a:r>
            <a:r>
              <a:rPr lang="hu-HU" sz="1700" dirty="0" err="1"/>
              <a:t>patrimoniului</a:t>
            </a:r>
            <a:r>
              <a:rPr lang="hu-HU" sz="1700" dirty="0"/>
              <a:t> </a:t>
            </a:r>
            <a:r>
              <a:rPr lang="hu-HU" sz="1700" dirty="0" err="1"/>
              <a:t>cultural</a:t>
            </a:r>
            <a:r>
              <a:rPr lang="hu-HU" sz="1700" dirty="0"/>
              <a:t> </a:t>
            </a:r>
            <a:r>
              <a:rPr lang="hu-HU" sz="1700" dirty="0" err="1"/>
              <a:t>al</a:t>
            </a:r>
            <a:r>
              <a:rPr lang="hu-HU" sz="1700" dirty="0"/>
              <a:t> </a:t>
            </a:r>
            <a:r>
              <a:rPr lang="hu-HU" sz="1700" dirty="0" err="1"/>
              <a:t>românilor</a:t>
            </a:r>
            <a:r>
              <a:rPr lang="hu-HU" sz="1700" dirty="0"/>
              <a:t> din </a:t>
            </a:r>
            <a:r>
              <a:rPr lang="hu-HU" sz="1700" dirty="0" err="1"/>
              <a:t>Ungaria</a:t>
            </a:r>
            <a:r>
              <a:rPr lang="hu-HU" sz="1700" dirty="0"/>
              <a:t>.</a:t>
            </a:r>
            <a:br>
              <a:rPr lang="hu-HU" sz="1700" dirty="0"/>
            </a:br>
            <a:r>
              <a:rPr lang="hu-HU" sz="1700" dirty="0" err="1"/>
              <a:t>Ele</a:t>
            </a:r>
            <a:r>
              <a:rPr lang="hu-HU" sz="1700" dirty="0"/>
              <a:t> </a:t>
            </a:r>
            <a:r>
              <a:rPr lang="hu-HU" sz="1700" dirty="0" err="1"/>
              <a:t>păstrează</a:t>
            </a:r>
            <a:r>
              <a:rPr lang="hu-HU" sz="1700" dirty="0"/>
              <a:t> </a:t>
            </a:r>
            <a:r>
              <a:rPr lang="hu-HU" sz="1700" dirty="0" err="1"/>
              <a:t>într</a:t>
            </a:r>
            <a:r>
              <a:rPr lang="hu-HU" sz="1700" dirty="0"/>
              <a:t>-un </a:t>
            </a:r>
            <a:r>
              <a:rPr lang="hu-HU" sz="1700" dirty="0" err="1"/>
              <a:t>mod</a:t>
            </a:r>
            <a:r>
              <a:rPr lang="hu-HU" sz="1700" dirty="0"/>
              <a:t> </a:t>
            </a:r>
            <a:r>
              <a:rPr lang="hu-HU" sz="1700" dirty="0" err="1"/>
              <a:t>unic</a:t>
            </a:r>
            <a:r>
              <a:rPr lang="hu-HU" sz="1700" dirty="0"/>
              <a:t> </a:t>
            </a:r>
            <a:r>
              <a:rPr lang="hu-HU" sz="1700" dirty="0" err="1"/>
              <a:t>motivele</a:t>
            </a:r>
            <a:r>
              <a:rPr lang="hu-HU" sz="1700" dirty="0"/>
              <a:t> </a:t>
            </a:r>
            <a:r>
              <a:rPr lang="hu-HU" sz="1700" dirty="0" err="1"/>
              <a:t>geometrice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simbolice</a:t>
            </a:r>
            <a:r>
              <a:rPr lang="hu-HU" sz="1700" dirty="0"/>
              <a:t> </a:t>
            </a:r>
            <a:r>
              <a:rPr lang="hu-HU" sz="1700" dirty="0" err="1"/>
              <a:t>ale</a:t>
            </a:r>
            <a:r>
              <a:rPr lang="hu-HU" sz="1700" dirty="0"/>
              <a:t> </a:t>
            </a:r>
            <a:r>
              <a:rPr lang="hu-HU" sz="1700" dirty="0" err="1"/>
              <a:t>artei</a:t>
            </a:r>
            <a:r>
              <a:rPr lang="hu-HU" sz="1700" dirty="0"/>
              <a:t> </a:t>
            </a:r>
            <a:r>
              <a:rPr lang="hu-HU" sz="1700" dirty="0" err="1"/>
              <a:t>populare</a:t>
            </a:r>
            <a:r>
              <a:rPr lang="hu-HU" sz="1700" dirty="0"/>
              <a:t> </a:t>
            </a:r>
            <a:r>
              <a:rPr lang="hu-HU" sz="1700" dirty="0" err="1"/>
              <a:t>românești</a:t>
            </a:r>
            <a:r>
              <a:rPr lang="hu-HU" sz="1700" dirty="0"/>
              <a:t>, </a:t>
            </a:r>
            <a:r>
              <a:rPr lang="hu-HU" sz="1700" dirty="0" err="1"/>
              <a:t>varietatea</a:t>
            </a:r>
            <a:r>
              <a:rPr lang="hu-HU" sz="1700" dirty="0"/>
              <a:t> </a:t>
            </a:r>
            <a:r>
              <a:rPr lang="hu-HU" sz="1700" dirty="0" err="1"/>
              <a:t>tehnicilor</a:t>
            </a:r>
            <a:r>
              <a:rPr lang="hu-HU" sz="1700" dirty="0"/>
              <a:t> </a:t>
            </a:r>
            <a:r>
              <a:rPr lang="hu-HU" sz="1700" dirty="0" err="1"/>
              <a:t>tradiționale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armonia</a:t>
            </a:r>
            <a:r>
              <a:rPr lang="hu-HU" sz="1700" dirty="0"/>
              <a:t> </a:t>
            </a:r>
            <a:r>
              <a:rPr lang="hu-HU" sz="1700" dirty="0" err="1"/>
              <a:t>celor</a:t>
            </a:r>
            <a:r>
              <a:rPr lang="hu-HU" sz="1700" dirty="0"/>
              <a:t> </a:t>
            </a:r>
            <a:r>
              <a:rPr lang="hu-HU" sz="1700" dirty="0" err="1"/>
              <a:t>trei</a:t>
            </a:r>
            <a:r>
              <a:rPr lang="hu-HU" sz="1700" dirty="0"/>
              <a:t> </a:t>
            </a:r>
            <a:r>
              <a:rPr lang="hu-HU" sz="1700" dirty="0" err="1"/>
              <a:t>culori</a:t>
            </a:r>
            <a:r>
              <a:rPr lang="hu-HU" sz="1700" dirty="0"/>
              <a:t> de </a:t>
            </a:r>
            <a:r>
              <a:rPr lang="hu-HU" sz="1700" dirty="0" err="1"/>
              <a:t>bază</a:t>
            </a:r>
            <a:r>
              <a:rPr lang="hu-HU" sz="1700" dirty="0"/>
              <a:t> (</a:t>
            </a:r>
            <a:r>
              <a:rPr lang="hu-HU" sz="1700" dirty="0" err="1"/>
              <a:t>alb</a:t>
            </a:r>
            <a:r>
              <a:rPr lang="hu-HU" sz="1700" dirty="0"/>
              <a:t>, </a:t>
            </a:r>
            <a:r>
              <a:rPr lang="hu-HU" sz="1700" dirty="0" err="1"/>
              <a:t>roșu</a:t>
            </a:r>
            <a:r>
              <a:rPr lang="hu-HU" sz="1700" dirty="0"/>
              <a:t>, </a:t>
            </a:r>
            <a:r>
              <a:rPr lang="hu-HU" sz="1700" dirty="0" err="1"/>
              <a:t>albastru</a:t>
            </a:r>
            <a:r>
              <a:rPr lang="hu-HU" sz="1700" dirty="0"/>
              <a:t>).</a:t>
            </a:r>
            <a:br>
              <a:rPr lang="hu-HU" sz="1700" dirty="0"/>
            </a:br>
            <a:r>
              <a:rPr lang="hu-HU" sz="1700" dirty="0" err="1"/>
              <a:t>Aceste</a:t>
            </a:r>
            <a:r>
              <a:rPr lang="hu-HU" sz="1700" dirty="0"/>
              <a:t> </a:t>
            </a:r>
            <a:r>
              <a:rPr lang="hu-HU" sz="1700" dirty="0" err="1"/>
              <a:t>textile</a:t>
            </a:r>
            <a:r>
              <a:rPr lang="hu-HU" sz="1700" dirty="0"/>
              <a:t> </a:t>
            </a:r>
            <a:r>
              <a:rPr lang="hu-HU" sz="1700" dirty="0" err="1"/>
              <a:t>nu</a:t>
            </a:r>
            <a:r>
              <a:rPr lang="hu-HU" sz="1700" dirty="0"/>
              <a:t> </a:t>
            </a:r>
            <a:r>
              <a:rPr lang="hu-HU" sz="1700" dirty="0" err="1"/>
              <a:t>sunt</a:t>
            </a:r>
            <a:r>
              <a:rPr lang="hu-HU" sz="1700" dirty="0"/>
              <a:t> </a:t>
            </a:r>
            <a:r>
              <a:rPr lang="hu-HU" sz="1700" dirty="0" err="1"/>
              <a:t>doar</a:t>
            </a:r>
            <a:r>
              <a:rPr lang="hu-HU" sz="1700" dirty="0"/>
              <a:t> </a:t>
            </a:r>
            <a:r>
              <a:rPr lang="hu-HU" sz="1700" dirty="0" err="1"/>
              <a:t>obiecte</a:t>
            </a:r>
            <a:r>
              <a:rPr lang="hu-HU" sz="1700" dirty="0"/>
              <a:t> </a:t>
            </a:r>
            <a:r>
              <a:rPr lang="hu-HU" sz="1700" dirty="0" err="1"/>
              <a:t>utilitare</a:t>
            </a:r>
            <a:r>
              <a:rPr lang="hu-HU" sz="1700" dirty="0"/>
              <a:t>, ci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purtătoare</a:t>
            </a:r>
            <a:r>
              <a:rPr lang="hu-HU" sz="1700" dirty="0"/>
              <a:t> </a:t>
            </a:r>
            <a:r>
              <a:rPr lang="hu-HU" sz="1700" dirty="0" err="1"/>
              <a:t>ale</a:t>
            </a:r>
            <a:r>
              <a:rPr lang="hu-HU" sz="1700" dirty="0"/>
              <a:t> </a:t>
            </a:r>
            <a:r>
              <a:rPr lang="hu-HU" sz="1700" dirty="0" err="1"/>
              <a:t>identității</a:t>
            </a:r>
            <a:r>
              <a:rPr lang="hu-HU" sz="1700" dirty="0"/>
              <a:t> </a:t>
            </a:r>
            <a:r>
              <a:rPr lang="hu-HU" sz="1700" dirty="0" err="1"/>
              <a:t>comunitare</a:t>
            </a:r>
            <a:r>
              <a:rPr lang="hu-HU" sz="1700" dirty="0"/>
              <a:t>, </a:t>
            </a:r>
            <a:r>
              <a:rPr lang="hu-HU" sz="1700" dirty="0" err="1"/>
              <a:t>ale</a:t>
            </a:r>
            <a:r>
              <a:rPr lang="hu-HU" sz="1700" dirty="0"/>
              <a:t> </a:t>
            </a:r>
            <a:r>
              <a:rPr lang="hu-HU" sz="1700" dirty="0" err="1"/>
              <a:t>priceperii</a:t>
            </a:r>
            <a:r>
              <a:rPr lang="hu-HU" sz="1700" dirty="0"/>
              <a:t> </a:t>
            </a:r>
            <a:r>
              <a:rPr lang="hu-HU" sz="1700" dirty="0" err="1"/>
              <a:t>meșteșugărești</a:t>
            </a:r>
            <a:r>
              <a:rPr lang="hu-HU" sz="1700" dirty="0"/>
              <a:t> </a:t>
            </a:r>
            <a:r>
              <a:rPr lang="hu-HU" sz="1700" dirty="0" err="1"/>
              <a:t>și</a:t>
            </a:r>
            <a:r>
              <a:rPr lang="hu-HU" sz="1700" dirty="0"/>
              <a:t> </a:t>
            </a:r>
            <a:r>
              <a:rPr lang="hu-HU" sz="1700" dirty="0" err="1"/>
              <a:t>ale</a:t>
            </a:r>
            <a:r>
              <a:rPr lang="hu-HU" sz="1700" dirty="0"/>
              <a:t> </a:t>
            </a:r>
            <a:r>
              <a:rPr lang="hu-HU" sz="1700" dirty="0" err="1"/>
              <a:t>memoriei</a:t>
            </a:r>
            <a:r>
              <a:rPr lang="hu-HU" sz="1700" dirty="0"/>
              <a:t> </a:t>
            </a:r>
            <a:r>
              <a:rPr lang="hu-HU" sz="1700" dirty="0" err="1"/>
              <a:t>culturale</a:t>
            </a:r>
            <a:r>
              <a:rPr lang="hu-HU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9172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074A455B-16FE-4C8D-AA6D-FD8D2509E111}"/>
              </a:ext>
            </a:extLst>
          </p:cNvPr>
          <p:cNvSpPr txBox="1"/>
          <p:nvPr/>
        </p:nvSpPr>
        <p:spPr>
          <a:xfrm>
            <a:off x="539552" y="764704"/>
            <a:ext cx="8064896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/>
              <a:t>Összegzés</a:t>
            </a:r>
          </a:p>
          <a:p>
            <a:r>
              <a:rPr lang="hu-HU" sz="1600" dirty="0"/>
              <a:t>A magyarországi román közösségek textilművészete a mindennapi élet és a hagyományos szertartások szerves része volt. Ezeket a darabokat a helyi mesterek kézzel készítették, és különböző arányban díszítették szövött mintákkal és hímzésekkel.</a:t>
            </a:r>
          </a:p>
          <a:p>
            <a:r>
              <a:rPr lang="hu-HU" sz="1600" dirty="0"/>
              <a:t>A mindennapi viselet egyszerű, díszítetlen volt, míg az ünnepi ruhákon a gazdag hímzés és a fehér szín dominált. A férfi- és női ingek, szoknyák, alsóneműk és ünnepi előkék a román kézművesség legjellegzetesebb példái közé tartoztak. A díszítés fő motívumai a geometrikus és növényi formák voltak – levelek, virágok, indák –, amelyek a harmónia, a rend és a termékenység szimbólumai.</a:t>
            </a:r>
          </a:p>
          <a:p>
            <a:r>
              <a:rPr lang="hu-HU" sz="1600" dirty="0"/>
              <a:t>A lakástextíliák – például az ágytakarók, párnahuzatok és asztalterítők – nemcsak használati tárgyak, hanem a ház díszei is voltak. A párnákat több sorban rendezték el, ezzel is kifejezve a szimmetria és a rendezettség iránti érzéket. A terítőkön és törölközőkön megjelenő színek (fehér, piros, fekete, később kék, sárga, rózsaszín) egyszerre sugároztak tisztaságot és ünnepélyességet.</a:t>
            </a:r>
          </a:p>
          <a:p>
            <a:r>
              <a:rPr lang="hu-HU" sz="1600" dirty="0"/>
              <a:t>A temetési szertartásokhoz kapcsolódó textíliák, például a halotti leplek és a gyásztörölközők, a népi vallásosság és a tisztelet kifejezői voltak. </a:t>
            </a:r>
          </a:p>
          <a:p>
            <a:r>
              <a:rPr lang="hu-HU" sz="1600" dirty="0"/>
              <a:t>Összességében a román népi textíliák a kézműves tudás, az esztétikai érzék és a közösségi identitás hordozói. Színei, mintái és technikái nemcsak a múltat </a:t>
            </a:r>
            <a:r>
              <a:rPr lang="hu-HU" sz="1600" dirty="0" err="1"/>
              <a:t>őrzik</a:t>
            </a:r>
            <a:r>
              <a:rPr lang="hu-HU" sz="1600" dirty="0"/>
              <a:t>, hanem a magyarországi románok kulturális örökségének élő tanúi is.</a:t>
            </a:r>
          </a:p>
          <a:p>
            <a:r>
              <a:rPr lang="hu-HU" sz="1600" dirty="0"/>
              <a:t>Egyedülálló módon </a:t>
            </a:r>
            <a:r>
              <a:rPr lang="hu-HU" sz="1600" dirty="0" err="1"/>
              <a:t>őrzik</a:t>
            </a:r>
            <a:r>
              <a:rPr lang="hu-HU" sz="1600" dirty="0"/>
              <a:t> a román népművészet geometrikus és szimbolikus motívumait, a hagyományos technikák változatosságát, valamint a három alapszín (fehér, piros, kék) harmóniáját.</a:t>
            </a:r>
            <a:br>
              <a:rPr lang="hu-HU" sz="1600" dirty="0"/>
            </a:br>
            <a:r>
              <a:rPr lang="hu-HU" sz="1600" dirty="0"/>
              <a:t>Ezek a textíliák nemcsak használati tárgyak, hanem a közösségi identitás, a kézműves tudás és a kulturális emlékezet hordozói is.</a:t>
            </a:r>
          </a:p>
        </p:txBody>
      </p:sp>
    </p:spTree>
    <p:extLst>
      <p:ext uri="{BB962C8B-B14F-4D97-AF65-F5344CB8AC3E}">
        <p14:creationId xmlns:p14="http://schemas.microsoft.com/office/powerpoint/2010/main" val="385376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 fontScale="92500" lnSpcReduction="10000"/>
          </a:bodyPr>
          <a:lstStyle/>
          <a:p>
            <a:pPr marL="6350" indent="-6350">
              <a:buNone/>
            </a:pPr>
            <a:r>
              <a:rPr lang="hu-HU" b="1" i="1" dirty="0" err="1"/>
              <a:t>Ornamentarea</a:t>
            </a:r>
            <a:r>
              <a:rPr lang="hu-HU" b="1" i="1" dirty="0"/>
              <a:t>, forma </a:t>
            </a:r>
            <a:r>
              <a:rPr lang="hu-HU" b="1" i="1" dirty="0" err="1"/>
              <a:t>şi</a:t>
            </a:r>
            <a:r>
              <a:rPr lang="hu-HU" b="1" i="1" dirty="0"/>
              <a:t> </a:t>
            </a:r>
            <a:r>
              <a:rPr lang="hu-HU" b="1" i="1" dirty="0" err="1"/>
              <a:t>cromatica</a:t>
            </a:r>
            <a:r>
              <a:rPr lang="hu-HU" b="1" i="1" dirty="0"/>
              <a:t> </a:t>
            </a:r>
            <a:r>
              <a:rPr lang="hu-HU" b="1" i="1" dirty="0" err="1"/>
              <a:t>pieselor</a:t>
            </a:r>
            <a:r>
              <a:rPr lang="hu-HU" dirty="0"/>
              <a:t> au </a:t>
            </a:r>
            <a:r>
              <a:rPr lang="hu-HU" dirty="0" err="1"/>
              <a:t>depins</a:t>
            </a:r>
            <a:r>
              <a:rPr lang="hu-HU" dirty="0"/>
              <a:t> de </a:t>
            </a:r>
            <a:r>
              <a:rPr lang="hu-HU" dirty="0" err="1"/>
              <a:t>rolul</a:t>
            </a:r>
            <a:r>
              <a:rPr lang="hu-HU" dirty="0"/>
              <a:t> </a:t>
            </a:r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dirty="0" err="1"/>
              <a:t>care</a:t>
            </a:r>
            <a:r>
              <a:rPr lang="hu-HU" dirty="0"/>
              <a:t> </a:t>
            </a:r>
            <a:r>
              <a:rPr lang="hu-HU" dirty="0" err="1"/>
              <a:t>îl</a:t>
            </a:r>
            <a:r>
              <a:rPr lang="hu-HU" dirty="0"/>
              <a:t> </a:t>
            </a:r>
            <a:r>
              <a:rPr lang="hu-HU" dirty="0" err="1"/>
              <a:t>îndeplineau</a:t>
            </a:r>
            <a:r>
              <a:rPr lang="hu-HU" dirty="0"/>
              <a:t>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viaţa</a:t>
            </a:r>
            <a:r>
              <a:rPr lang="hu-HU" dirty="0"/>
              <a:t> </a:t>
            </a:r>
            <a:r>
              <a:rPr lang="hu-HU" dirty="0" err="1"/>
              <a:t>comunităţii</a:t>
            </a:r>
            <a:r>
              <a:rPr lang="hu-HU" dirty="0"/>
              <a:t>. </a:t>
            </a:r>
            <a:br>
              <a:rPr lang="hu-HU" dirty="0"/>
            </a:br>
            <a:r>
              <a:rPr lang="hu-HU" dirty="0"/>
              <a:t>A </a:t>
            </a:r>
            <a:r>
              <a:rPr lang="hu-HU" b="1" i="1" dirty="0"/>
              <a:t>díszítés, a forma és a színezés </a:t>
            </a:r>
            <a:r>
              <a:rPr lang="hu-HU" dirty="0"/>
              <a:t>mindig attól függött, milyen szerepet töltött be az adott textil a közösség életében.</a:t>
            </a:r>
          </a:p>
          <a:p>
            <a:r>
              <a:rPr lang="hu-HU" dirty="0" err="1"/>
              <a:t>Fondul</a:t>
            </a:r>
            <a:r>
              <a:rPr lang="hu-HU" dirty="0"/>
              <a:t> </a:t>
            </a:r>
            <a:r>
              <a:rPr lang="hu-HU" dirty="0" err="1"/>
              <a:t>textilelor</a:t>
            </a:r>
            <a:r>
              <a:rPr lang="hu-HU" dirty="0"/>
              <a:t> a fost </a:t>
            </a:r>
            <a:r>
              <a:rPr lang="hu-HU" dirty="0" err="1"/>
              <a:t>totdeauna</a:t>
            </a:r>
            <a:r>
              <a:rPr lang="hu-HU" dirty="0"/>
              <a:t> </a:t>
            </a:r>
            <a:r>
              <a:rPr lang="hu-HU" dirty="0" err="1"/>
              <a:t>alb</a:t>
            </a:r>
            <a:r>
              <a:rPr lang="hu-HU" dirty="0"/>
              <a:t>, </a:t>
            </a:r>
            <a:r>
              <a:rPr lang="hu-HU" dirty="0" err="1"/>
              <a:t>indiferent</a:t>
            </a:r>
            <a:r>
              <a:rPr lang="hu-HU" dirty="0"/>
              <a:t> de </a:t>
            </a:r>
            <a:r>
              <a:rPr lang="hu-HU" dirty="0" err="1"/>
              <a:t>tipul</a:t>
            </a:r>
            <a:r>
              <a:rPr lang="hu-HU" dirty="0"/>
              <a:t> de </a:t>
            </a:r>
            <a:r>
              <a:rPr lang="hu-HU" dirty="0" err="1"/>
              <a:t>ţesătură</a:t>
            </a:r>
            <a:r>
              <a:rPr lang="hu-HU" dirty="0"/>
              <a:t>. </a:t>
            </a:r>
            <a:br>
              <a:rPr lang="hu-HU" dirty="0"/>
            </a:br>
            <a:r>
              <a:rPr lang="hu-HU" dirty="0"/>
              <a:t>A textíliák alapja mindig fehér volt, bármilyen típusú anyagról is volt szó.</a:t>
            </a:r>
          </a:p>
          <a:p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ceea</a:t>
            </a:r>
            <a:r>
              <a:rPr lang="hu-HU" dirty="0"/>
              <a:t> </a:t>
            </a:r>
            <a:r>
              <a:rPr lang="hu-HU" dirty="0" err="1"/>
              <a:t>ce</a:t>
            </a:r>
            <a:r>
              <a:rPr lang="hu-HU" dirty="0"/>
              <a:t> </a:t>
            </a:r>
            <a:r>
              <a:rPr lang="hu-HU" dirty="0" err="1"/>
              <a:t>priveşte</a:t>
            </a:r>
            <a:r>
              <a:rPr lang="hu-HU" dirty="0"/>
              <a:t> </a:t>
            </a:r>
            <a:r>
              <a:rPr lang="hu-HU" dirty="0" err="1"/>
              <a:t>cromatica</a:t>
            </a:r>
            <a:r>
              <a:rPr lang="hu-HU" dirty="0"/>
              <a:t>, </a:t>
            </a:r>
            <a:r>
              <a:rPr lang="hu-HU" dirty="0" err="1"/>
              <a:t>în</a:t>
            </a:r>
            <a:r>
              <a:rPr lang="hu-HU" dirty="0"/>
              <a:t> </a:t>
            </a:r>
            <a:r>
              <a:rPr lang="hu-HU" dirty="0" err="1"/>
              <a:t>coloritul</a:t>
            </a:r>
            <a:r>
              <a:rPr lang="hu-HU" dirty="0"/>
              <a:t> </a:t>
            </a:r>
            <a:r>
              <a:rPr lang="hu-HU" dirty="0" err="1"/>
              <a:t>motivelor</a:t>
            </a:r>
            <a:r>
              <a:rPr lang="hu-HU" dirty="0"/>
              <a:t> </a:t>
            </a:r>
            <a:r>
              <a:rPr lang="hu-HU" dirty="0" err="1"/>
              <a:t>ornamentale</a:t>
            </a:r>
            <a:r>
              <a:rPr lang="hu-HU" dirty="0"/>
              <a:t> s-a </a:t>
            </a:r>
            <a:r>
              <a:rPr lang="hu-HU" dirty="0" err="1"/>
              <a:t>utilizat</a:t>
            </a:r>
            <a:r>
              <a:rPr lang="hu-HU" dirty="0"/>
              <a:t> </a:t>
            </a:r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predilecţie</a:t>
            </a:r>
            <a:r>
              <a:rPr lang="hu-HU" dirty="0"/>
              <a:t> </a:t>
            </a:r>
            <a:r>
              <a:rPr lang="hu-HU" dirty="0" err="1"/>
              <a:t>nuanţele</a:t>
            </a:r>
            <a:r>
              <a:rPr lang="hu-HU" dirty="0"/>
              <a:t> de </a:t>
            </a:r>
            <a:r>
              <a:rPr lang="hu-HU" dirty="0" err="1"/>
              <a:t>roşu</a:t>
            </a:r>
            <a:r>
              <a:rPr lang="hu-HU" dirty="0"/>
              <a:t> </a:t>
            </a:r>
            <a:r>
              <a:rPr lang="hu-HU" dirty="0" err="1"/>
              <a:t>şi</a:t>
            </a:r>
            <a:r>
              <a:rPr lang="hu-HU" dirty="0"/>
              <a:t> </a:t>
            </a:r>
            <a:r>
              <a:rPr lang="hu-HU" dirty="0" err="1"/>
              <a:t>albastru</a:t>
            </a:r>
            <a:r>
              <a:rPr lang="hu-HU" dirty="0"/>
              <a:t> </a:t>
            </a:r>
            <a:r>
              <a:rPr lang="hu-HU" dirty="0" err="1"/>
              <a:t>închis</a:t>
            </a:r>
            <a:r>
              <a:rPr lang="hu-HU" dirty="0"/>
              <a:t>, </a:t>
            </a:r>
            <a:r>
              <a:rPr lang="hu-HU" dirty="0" err="1"/>
              <a:t>înlocuit</a:t>
            </a:r>
            <a:r>
              <a:rPr lang="hu-HU" dirty="0"/>
              <a:t> </a:t>
            </a:r>
            <a:r>
              <a:rPr lang="hu-HU" dirty="0" err="1"/>
              <a:t>uneori</a:t>
            </a:r>
            <a:r>
              <a:rPr lang="hu-HU" dirty="0"/>
              <a:t> </a:t>
            </a:r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negrul</a:t>
            </a:r>
            <a:r>
              <a:rPr lang="hu-HU" dirty="0"/>
              <a:t>. </a:t>
            </a:r>
            <a:r>
              <a:rPr lang="hu-HU" dirty="0" err="1"/>
              <a:t>Folosirea</a:t>
            </a:r>
            <a:r>
              <a:rPr lang="hu-HU" dirty="0"/>
              <a:t> </a:t>
            </a:r>
            <a:r>
              <a:rPr lang="hu-HU" dirty="0" err="1"/>
              <a:t>culorilor</a:t>
            </a:r>
            <a:r>
              <a:rPr lang="hu-HU" dirty="0"/>
              <a:t> </a:t>
            </a:r>
            <a:r>
              <a:rPr lang="hu-HU" dirty="0" err="1"/>
              <a:t>alb</a:t>
            </a:r>
            <a:r>
              <a:rPr lang="hu-HU" dirty="0"/>
              <a:t>, </a:t>
            </a:r>
            <a:r>
              <a:rPr lang="hu-HU" dirty="0" err="1"/>
              <a:t>roşu</a:t>
            </a:r>
            <a:r>
              <a:rPr lang="hu-HU" dirty="0"/>
              <a:t>, </a:t>
            </a:r>
            <a:r>
              <a:rPr lang="hu-HU" dirty="0" err="1"/>
              <a:t>albastru</a:t>
            </a:r>
            <a:r>
              <a:rPr lang="hu-HU" dirty="0"/>
              <a:t> </a:t>
            </a:r>
            <a:r>
              <a:rPr lang="hu-HU" dirty="0" err="1"/>
              <a:t>ilustrează</a:t>
            </a:r>
            <a:r>
              <a:rPr lang="hu-HU" dirty="0"/>
              <a:t> </a:t>
            </a:r>
            <a:r>
              <a:rPr lang="hu-HU" dirty="0" err="1"/>
              <a:t>tricromia</a:t>
            </a:r>
            <a:r>
              <a:rPr lang="hu-HU" dirty="0"/>
              <a:t> </a:t>
            </a:r>
            <a:r>
              <a:rPr lang="hu-HU" dirty="0" err="1"/>
              <a:t>specifică</a:t>
            </a:r>
            <a:r>
              <a:rPr lang="hu-HU" dirty="0"/>
              <a:t> </a:t>
            </a:r>
            <a:r>
              <a:rPr lang="hu-HU" dirty="0" err="1"/>
              <a:t>ţesăturilor</a:t>
            </a:r>
            <a:r>
              <a:rPr lang="hu-HU" dirty="0"/>
              <a:t> </a:t>
            </a:r>
            <a:r>
              <a:rPr lang="hu-HU" dirty="0" err="1"/>
              <a:t>vechi</a:t>
            </a:r>
            <a:r>
              <a:rPr lang="hu-HU" dirty="0"/>
              <a:t>.</a:t>
            </a:r>
            <a:br>
              <a:rPr lang="hu-HU" dirty="0"/>
            </a:br>
            <a:r>
              <a:rPr lang="hu-HU" dirty="0"/>
              <a:t>A díszítő motívumok színezésében elsősorban a piros és a sötétkék árnyalatait használták, olykor feketével helyettesítve ezeket.</a:t>
            </a:r>
            <a:br>
              <a:rPr lang="hu-HU" dirty="0"/>
            </a:br>
            <a:r>
              <a:rPr lang="hu-HU" dirty="0"/>
              <a:t>A fehér, piros és kék színek használata a régi textíliákra jellemző háromszínűségre (</a:t>
            </a:r>
            <a:r>
              <a:rPr lang="hu-HU" dirty="0" err="1"/>
              <a:t>tricromiára</a:t>
            </a:r>
            <a:r>
              <a:rPr lang="hu-HU" dirty="0"/>
              <a:t>) utal.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ine 140" descr="Motive țesute pe o față de mas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088" y="692696"/>
            <a:ext cx="5354704" cy="48245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899592" y="580526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Motive</a:t>
            </a:r>
            <a:r>
              <a:rPr lang="hu-HU" i="1" dirty="0"/>
              <a:t> </a:t>
            </a:r>
            <a:r>
              <a:rPr lang="hu-HU" i="1" dirty="0" err="1"/>
              <a:t>ţesute</a:t>
            </a:r>
            <a:r>
              <a:rPr lang="hu-HU" i="1" dirty="0"/>
              <a:t> </a:t>
            </a:r>
            <a:r>
              <a:rPr lang="hu-HU" i="1" dirty="0" err="1"/>
              <a:t>pe</a:t>
            </a:r>
            <a:r>
              <a:rPr lang="hu-HU" i="1" dirty="0"/>
              <a:t> o </a:t>
            </a:r>
            <a:r>
              <a:rPr lang="hu-HU" i="1" dirty="0" err="1"/>
              <a:t>faţă</a:t>
            </a:r>
            <a:r>
              <a:rPr lang="hu-HU" i="1" dirty="0"/>
              <a:t> de </a:t>
            </a:r>
            <a:r>
              <a:rPr lang="hu-HU" i="1" dirty="0" err="1"/>
              <a:t>masă</a:t>
            </a:r>
            <a:r>
              <a:rPr lang="hu-HU" i="1" dirty="0"/>
              <a:t> / </a:t>
            </a:r>
            <a:r>
              <a:rPr lang="hu-HU" dirty="0"/>
              <a:t>Asztalterítők szőtt motívumokkal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A\Desktop\13 Abro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552393" cy="26642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147" name="Picture 3" descr="C:\Users\LiA\Desktop\7 Abros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08720"/>
            <a:ext cx="4439139" cy="33293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148" name="Picture 4" descr="C:\Users\LiA\Desktop\6 Abros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3491880" cy="26189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5" name="Szövegdoboz 4"/>
          <p:cNvSpPr txBox="1"/>
          <p:nvPr/>
        </p:nvSpPr>
        <p:spPr>
          <a:xfrm>
            <a:off x="4283968" y="508518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i="1" dirty="0"/>
              <a:t>Fețe de masă cu motive țesute</a:t>
            </a:r>
            <a:endParaRPr lang="hu-HU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900" dirty="0"/>
              <a:t>Din </a:t>
            </a:r>
            <a:r>
              <a:rPr lang="hu-HU" sz="1900" dirty="0" err="1"/>
              <a:t>repertoriul</a:t>
            </a:r>
            <a:r>
              <a:rPr lang="hu-HU" sz="1900" dirty="0"/>
              <a:t> de </a:t>
            </a:r>
            <a:r>
              <a:rPr lang="hu-HU" sz="1900" b="1" i="1" dirty="0" err="1"/>
              <a:t>motive</a:t>
            </a:r>
            <a:r>
              <a:rPr lang="hu-HU" sz="1900" b="1" i="1" dirty="0"/>
              <a:t> </a:t>
            </a:r>
            <a:r>
              <a:rPr lang="hu-HU" sz="1900" b="1" i="1" dirty="0" err="1"/>
              <a:t>ornamentale</a:t>
            </a:r>
            <a:r>
              <a:rPr lang="hu-HU" sz="1900" dirty="0"/>
              <a:t> </a:t>
            </a:r>
            <a:r>
              <a:rPr lang="hu-HU" sz="1900" dirty="0" err="1"/>
              <a:t>primare</a:t>
            </a:r>
            <a:r>
              <a:rPr lang="hu-HU" sz="1900" dirty="0"/>
              <a:t>, </a:t>
            </a:r>
            <a:r>
              <a:rPr lang="hu-HU" sz="1900" dirty="0" err="1"/>
              <a:t>arhaice</a:t>
            </a:r>
            <a:r>
              <a:rPr lang="hu-HU" sz="1900" dirty="0"/>
              <a:t>, au </a:t>
            </a:r>
            <a:r>
              <a:rPr lang="hu-HU" sz="1900" dirty="0" err="1"/>
              <a:t>făcut</a:t>
            </a:r>
            <a:r>
              <a:rPr lang="hu-HU" sz="1900" dirty="0"/>
              <a:t> parte </a:t>
            </a:r>
            <a:r>
              <a:rPr lang="hu-HU" sz="1900" b="1" i="1" dirty="0" err="1"/>
              <a:t>punctul</a:t>
            </a:r>
            <a:r>
              <a:rPr lang="hu-HU" sz="1900" b="1" i="1" dirty="0"/>
              <a:t> </a:t>
            </a:r>
            <a:r>
              <a:rPr lang="hu-HU" sz="1900" b="1" i="1" dirty="0" err="1"/>
              <a:t>şi</a:t>
            </a:r>
            <a:r>
              <a:rPr lang="hu-HU" sz="1900" b="1" i="1" dirty="0"/>
              <a:t> </a:t>
            </a:r>
            <a:r>
              <a:rPr lang="hu-HU" sz="1900" b="1" i="1" dirty="0" err="1"/>
              <a:t>linia</a:t>
            </a:r>
            <a:r>
              <a:rPr lang="hu-HU" sz="1900" dirty="0"/>
              <a:t> (</a:t>
            </a:r>
            <a:r>
              <a:rPr lang="hu-HU" sz="1900" i="1" dirty="0" err="1"/>
              <a:t>dunga</a:t>
            </a:r>
            <a:r>
              <a:rPr lang="hu-HU" sz="1900" dirty="0"/>
              <a:t>, </a:t>
            </a:r>
            <a:r>
              <a:rPr lang="hu-HU" sz="1900" i="1" dirty="0" err="1"/>
              <a:t>vrâsta</a:t>
            </a:r>
            <a:r>
              <a:rPr lang="hu-HU" sz="1900" dirty="0"/>
              <a:t>), </a:t>
            </a:r>
            <a:r>
              <a:rPr lang="hu-HU" sz="1900" dirty="0" err="1"/>
              <a:t>realizată</a:t>
            </a:r>
            <a:r>
              <a:rPr lang="hu-HU" sz="1900" dirty="0"/>
              <a:t> </a:t>
            </a:r>
            <a:r>
              <a:rPr lang="hu-HU" sz="1900" dirty="0" err="1"/>
              <a:t>în</a:t>
            </a:r>
            <a:r>
              <a:rPr lang="hu-HU" sz="1900" dirty="0"/>
              <a:t> </a:t>
            </a:r>
            <a:r>
              <a:rPr lang="hu-HU" sz="1900" dirty="0" err="1"/>
              <a:t>pânză</a:t>
            </a:r>
            <a:r>
              <a:rPr lang="hu-HU" sz="1900" dirty="0"/>
              <a:t>, </a:t>
            </a:r>
            <a:r>
              <a:rPr lang="hu-HU" sz="1900" dirty="0" err="1"/>
              <a:t>prin</a:t>
            </a:r>
            <a:r>
              <a:rPr lang="hu-HU" sz="1900" dirty="0"/>
              <a:t> </a:t>
            </a:r>
            <a:r>
              <a:rPr lang="hu-HU" sz="1900" dirty="0" err="1"/>
              <a:t>alesătură</a:t>
            </a:r>
            <a:r>
              <a:rPr lang="hu-HU" sz="1900" dirty="0"/>
              <a:t>. </a:t>
            </a:r>
            <a:br>
              <a:rPr lang="hu-HU" sz="1900" dirty="0"/>
            </a:br>
            <a:r>
              <a:rPr lang="hu-HU" sz="1900" dirty="0"/>
              <a:t>Az ősi, </a:t>
            </a:r>
            <a:r>
              <a:rPr lang="hu-HU" sz="1900" b="1" i="1" dirty="0"/>
              <a:t>elsődleges díszítőmotívumok </a:t>
            </a:r>
            <a:r>
              <a:rPr lang="hu-HU" sz="1900" dirty="0"/>
              <a:t>közé tartozott a </a:t>
            </a:r>
            <a:r>
              <a:rPr lang="hu-HU" sz="1900" b="1" i="1" dirty="0"/>
              <a:t>pont és a vonal </a:t>
            </a:r>
            <a:r>
              <a:rPr lang="hu-HU" sz="1900" dirty="0"/>
              <a:t>(sáv, csík), amelyet szövés közben alakítottak ki.</a:t>
            </a:r>
          </a:p>
          <a:p>
            <a:r>
              <a:rPr lang="hu-HU" sz="1900" dirty="0"/>
              <a:t>Din </a:t>
            </a:r>
            <a:r>
              <a:rPr lang="hu-HU" sz="1900" dirty="0" err="1"/>
              <a:t>linia</a:t>
            </a:r>
            <a:r>
              <a:rPr lang="hu-HU" sz="1900" dirty="0"/>
              <a:t> </a:t>
            </a:r>
            <a:r>
              <a:rPr lang="hu-HU" sz="1900" dirty="0" err="1"/>
              <a:t>dreaptă</a:t>
            </a:r>
            <a:r>
              <a:rPr lang="hu-HU" sz="1900" dirty="0"/>
              <a:t> s-a </a:t>
            </a:r>
            <a:r>
              <a:rPr lang="hu-HU" sz="1900" dirty="0" err="1"/>
              <a:t>născut</a:t>
            </a:r>
            <a:r>
              <a:rPr lang="hu-HU" sz="1900" dirty="0"/>
              <a:t> </a:t>
            </a:r>
            <a:r>
              <a:rPr lang="hu-HU" sz="1900" dirty="0" err="1"/>
              <a:t>în</a:t>
            </a:r>
            <a:r>
              <a:rPr lang="hu-HU" sz="1900" dirty="0"/>
              <a:t> </a:t>
            </a:r>
            <a:r>
              <a:rPr lang="hu-HU" sz="1900" dirty="0" err="1"/>
              <a:t>ornamentica</a:t>
            </a:r>
            <a:r>
              <a:rPr lang="hu-HU" sz="1900" dirty="0"/>
              <a:t> </a:t>
            </a:r>
            <a:r>
              <a:rPr lang="hu-HU" sz="1900" dirty="0" err="1"/>
              <a:t>românească</a:t>
            </a:r>
            <a:r>
              <a:rPr lang="hu-HU" sz="1900" dirty="0"/>
              <a:t> </a:t>
            </a:r>
            <a:r>
              <a:rPr lang="hu-HU" sz="1900" dirty="0" err="1"/>
              <a:t>linia</a:t>
            </a:r>
            <a:r>
              <a:rPr lang="hu-HU" sz="1900" dirty="0"/>
              <a:t> </a:t>
            </a:r>
            <a:r>
              <a:rPr lang="hu-HU" sz="1900" dirty="0" err="1"/>
              <a:t>frântă</a:t>
            </a:r>
            <a:r>
              <a:rPr lang="hu-HU" sz="1900" dirty="0"/>
              <a:t> </a:t>
            </a:r>
            <a:r>
              <a:rPr lang="hu-HU" sz="1900" dirty="0" err="1"/>
              <a:t>sau</a:t>
            </a:r>
            <a:r>
              <a:rPr lang="hu-HU" sz="1900" dirty="0"/>
              <a:t> </a:t>
            </a:r>
            <a:r>
              <a:rPr lang="hu-HU" sz="1900" dirty="0" err="1"/>
              <a:t>zigzag-ul</a:t>
            </a:r>
            <a:r>
              <a:rPr lang="hu-HU" sz="1900" dirty="0"/>
              <a:t> </a:t>
            </a:r>
            <a:r>
              <a:rPr lang="hu-HU" sz="1900" dirty="0" err="1"/>
              <a:t>şi</a:t>
            </a:r>
            <a:r>
              <a:rPr lang="hu-HU" sz="1900" dirty="0"/>
              <a:t> </a:t>
            </a:r>
            <a:r>
              <a:rPr lang="hu-HU" sz="1900" dirty="0" err="1"/>
              <a:t>linia</a:t>
            </a:r>
            <a:r>
              <a:rPr lang="hu-HU" sz="1900" dirty="0"/>
              <a:t> </a:t>
            </a:r>
            <a:r>
              <a:rPr lang="hu-HU" sz="1900" dirty="0" err="1"/>
              <a:t>şerpuită</a:t>
            </a:r>
            <a:r>
              <a:rPr lang="hu-HU" sz="1900" dirty="0"/>
              <a:t>. </a:t>
            </a:r>
            <a:br>
              <a:rPr lang="hu-HU" sz="1900" dirty="0"/>
            </a:br>
            <a:r>
              <a:rPr lang="hu-HU" sz="1900" dirty="0" err="1"/>
              <a:t>Liniile</a:t>
            </a:r>
            <a:r>
              <a:rPr lang="hu-HU" sz="1900" dirty="0"/>
              <a:t> </a:t>
            </a:r>
            <a:r>
              <a:rPr lang="hu-HU" sz="1900" dirty="0" err="1"/>
              <a:t>încrucişate</a:t>
            </a:r>
            <a:r>
              <a:rPr lang="hu-HU" sz="1900" dirty="0"/>
              <a:t> au </a:t>
            </a:r>
            <a:r>
              <a:rPr lang="hu-HU" sz="1900" dirty="0" err="1"/>
              <a:t>dat</a:t>
            </a:r>
            <a:r>
              <a:rPr lang="hu-HU" sz="1900" dirty="0"/>
              <a:t> </a:t>
            </a:r>
            <a:r>
              <a:rPr lang="hu-HU" sz="1900" dirty="0" err="1"/>
              <a:t>motivele</a:t>
            </a:r>
            <a:r>
              <a:rPr lang="hu-HU" sz="1900" dirty="0"/>
              <a:t> </a:t>
            </a:r>
            <a:r>
              <a:rPr lang="hu-HU" sz="1900" dirty="0" err="1"/>
              <a:t>furca</a:t>
            </a:r>
            <a:r>
              <a:rPr lang="hu-HU" sz="1900" dirty="0"/>
              <a:t>, </a:t>
            </a:r>
            <a:r>
              <a:rPr lang="hu-HU" sz="1900" dirty="0" err="1"/>
              <a:t>roata</a:t>
            </a:r>
            <a:r>
              <a:rPr lang="hu-HU" sz="1900" dirty="0"/>
              <a:t>, </a:t>
            </a:r>
            <a:r>
              <a:rPr lang="hu-HU" sz="1900" dirty="0" err="1"/>
              <a:t>steaua</a:t>
            </a:r>
            <a:r>
              <a:rPr lang="hu-HU" sz="1900" dirty="0"/>
              <a:t>. </a:t>
            </a:r>
          </a:p>
          <a:p>
            <a:r>
              <a:rPr lang="hu-HU" sz="1900" dirty="0"/>
              <a:t>Din </a:t>
            </a:r>
            <a:r>
              <a:rPr lang="hu-HU" sz="1900" dirty="0" err="1"/>
              <a:t>combinarea</a:t>
            </a:r>
            <a:r>
              <a:rPr lang="hu-HU" sz="1900" dirty="0"/>
              <a:t> </a:t>
            </a:r>
            <a:r>
              <a:rPr lang="hu-HU" sz="1900" dirty="0" err="1"/>
              <a:t>liniei</a:t>
            </a:r>
            <a:r>
              <a:rPr lang="hu-HU" sz="1900" dirty="0"/>
              <a:t> </a:t>
            </a:r>
            <a:r>
              <a:rPr lang="hu-HU" sz="1900" dirty="0" err="1"/>
              <a:t>drepte</a:t>
            </a:r>
            <a:r>
              <a:rPr lang="hu-HU" sz="1900" dirty="0"/>
              <a:t> </a:t>
            </a:r>
            <a:r>
              <a:rPr lang="hu-HU" sz="1900" dirty="0" err="1"/>
              <a:t>cu</a:t>
            </a:r>
            <a:r>
              <a:rPr lang="hu-HU" sz="1900" dirty="0"/>
              <a:t> </a:t>
            </a:r>
            <a:r>
              <a:rPr lang="hu-HU" sz="1900" dirty="0" err="1"/>
              <a:t>cea</a:t>
            </a:r>
            <a:r>
              <a:rPr lang="hu-HU" sz="1900" dirty="0"/>
              <a:t> </a:t>
            </a:r>
            <a:r>
              <a:rPr lang="hu-HU" sz="1900" dirty="0" err="1"/>
              <a:t>frântă</a:t>
            </a:r>
            <a:r>
              <a:rPr lang="hu-HU" sz="1900" dirty="0"/>
              <a:t> s-au </a:t>
            </a:r>
            <a:r>
              <a:rPr lang="hu-HU" sz="1900" dirty="0" err="1"/>
              <a:t>născut</a:t>
            </a:r>
            <a:r>
              <a:rPr lang="hu-HU" sz="1900" dirty="0"/>
              <a:t> </a:t>
            </a:r>
            <a:r>
              <a:rPr lang="hu-HU" sz="1900" dirty="0" err="1"/>
              <a:t>dinţii</a:t>
            </a:r>
            <a:r>
              <a:rPr lang="hu-HU" sz="1900" dirty="0"/>
              <a:t> de </a:t>
            </a:r>
            <a:r>
              <a:rPr lang="hu-HU" sz="1900" dirty="0" err="1"/>
              <a:t>ferestrău</a:t>
            </a:r>
            <a:r>
              <a:rPr lang="hu-HU" sz="1900" dirty="0"/>
              <a:t>, </a:t>
            </a:r>
            <a:r>
              <a:rPr lang="hu-HU" sz="1900" dirty="0" err="1"/>
              <a:t>dinţii</a:t>
            </a:r>
            <a:r>
              <a:rPr lang="hu-HU" sz="1900" dirty="0"/>
              <a:t> </a:t>
            </a:r>
            <a:r>
              <a:rPr lang="hu-HU" sz="1900" dirty="0" err="1"/>
              <a:t>de</a:t>
            </a:r>
            <a:r>
              <a:rPr lang="hu-HU" sz="1900" dirty="0"/>
              <a:t> </a:t>
            </a:r>
            <a:r>
              <a:rPr lang="hu-HU" sz="1900" dirty="0" err="1"/>
              <a:t>lup</a:t>
            </a:r>
            <a:r>
              <a:rPr lang="hu-HU" sz="1900" dirty="0"/>
              <a:t>, </a:t>
            </a:r>
            <a:r>
              <a:rPr lang="hu-HU" sz="1900" dirty="0" err="1"/>
              <a:t>scăunaşele</a:t>
            </a:r>
            <a:r>
              <a:rPr lang="hu-HU" sz="1900" dirty="0"/>
              <a:t>, </a:t>
            </a:r>
            <a:r>
              <a:rPr lang="hu-HU" sz="1900" dirty="0" err="1"/>
              <a:t>suveicile</a:t>
            </a:r>
            <a:r>
              <a:rPr lang="hu-HU" sz="1900" dirty="0"/>
              <a:t> etc. </a:t>
            </a:r>
          </a:p>
          <a:p>
            <a:r>
              <a:rPr lang="hu-HU" sz="1900" dirty="0" err="1"/>
              <a:t>Prin</a:t>
            </a:r>
            <a:r>
              <a:rPr lang="hu-HU" sz="1900" dirty="0"/>
              <a:t> </a:t>
            </a:r>
            <a:r>
              <a:rPr lang="hu-HU" sz="1900" dirty="0" err="1"/>
              <a:t>combinarea</a:t>
            </a:r>
            <a:r>
              <a:rPr lang="hu-HU" sz="1900" dirty="0"/>
              <a:t> </a:t>
            </a:r>
            <a:r>
              <a:rPr lang="hu-HU" sz="1900" dirty="0" err="1"/>
              <a:t>liniilor</a:t>
            </a:r>
            <a:r>
              <a:rPr lang="hu-HU" sz="1900" dirty="0"/>
              <a:t> </a:t>
            </a:r>
            <a:r>
              <a:rPr lang="hu-HU" sz="1900" dirty="0" err="1"/>
              <a:t>frânte</a:t>
            </a:r>
            <a:r>
              <a:rPr lang="hu-HU" sz="1900" dirty="0"/>
              <a:t> s-au </a:t>
            </a:r>
            <a:r>
              <a:rPr lang="hu-HU" sz="1900" dirty="0" err="1"/>
              <a:t>obţinut</a:t>
            </a:r>
            <a:r>
              <a:rPr lang="hu-HU" sz="1900" dirty="0"/>
              <a:t> o </a:t>
            </a:r>
            <a:r>
              <a:rPr lang="hu-HU" sz="1900" dirty="0" err="1"/>
              <a:t>mare</a:t>
            </a:r>
            <a:r>
              <a:rPr lang="hu-HU" sz="1900" dirty="0"/>
              <a:t> </a:t>
            </a:r>
            <a:r>
              <a:rPr lang="hu-HU" sz="1900" dirty="0" err="1"/>
              <a:t>varietate</a:t>
            </a:r>
            <a:r>
              <a:rPr lang="hu-HU" sz="1900" dirty="0"/>
              <a:t> de </a:t>
            </a:r>
            <a:r>
              <a:rPr lang="hu-HU" sz="1900" dirty="0" err="1"/>
              <a:t>romburi</a:t>
            </a:r>
            <a:r>
              <a:rPr lang="hu-HU" sz="1900" dirty="0"/>
              <a:t> </a:t>
            </a:r>
            <a:r>
              <a:rPr lang="hu-HU" sz="1900" dirty="0" err="1"/>
              <a:t>în</a:t>
            </a:r>
            <a:r>
              <a:rPr lang="hu-HU" sz="1900" dirty="0"/>
              <a:t> </a:t>
            </a:r>
            <a:r>
              <a:rPr lang="hu-HU" sz="1900" dirty="0" err="1"/>
              <a:t>trepte</a:t>
            </a:r>
            <a:r>
              <a:rPr lang="hu-HU" sz="1900" dirty="0"/>
              <a:t>, </a:t>
            </a:r>
            <a:r>
              <a:rPr lang="hu-HU" sz="1900" dirty="0" err="1"/>
              <a:t>concentrice</a:t>
            </a:r>
            <a:r>
              <a:rPr lang="hu-HU" sz="1900" dirty="0"/>
              <a:t>, </a:t>
            </a:r>
            <a:r>
              <a:rPr lang="hu-HU" sz="1900" dirty="0" err="1"/>
              <a:t>dinţate</a:t>
            </a:r>
            <a:r>
              <a:rPr lang="hu-HU" sz="1900" dirty="0"/>
              <a:t>, </a:t>
            </a:r>
            <a:r>
              <a:rPr lang="hu-HU" sz="1900" dirty="0" err="1"/>
              <a:t>crestate</a:t>
            </a:r>
            <a:r>
              <a:rPr lang="hu-HU" sz="1900" dirty="0"/>
              <a:t>, </a:t>
            </a:r>
            <a:r>
              <a:rPr lang="hu-HU" sz="1900" dirty="0" err="1"/>
              <a:t>cu</a:t>
            </a:r>
            <a:r>
              <a:rPr lang="hu-HU" sz="1900" dirty="0"/>
              <a:t> </a:t>
            </a:r>
            <a:r>
              <a:rPr lang="hu-HU" sz="1900" dirty="0" err="1"/>
              <a:t>cârlige</a:t>
            </a:r>
            <a:r>
              <a:rPr lang="hu-HU" sz="1900" dirty="0"/>
              <a:t>, </a:t>
            </a:r>
            <a:r>
              <a:rPr lang="hu-HU" sz="1900" dirty="0" err="1"/>
              <a:t>cu</a:t>
            </a:r>
            <a:r>
              <a:rPr lang="hu-HU" sz="1900" dirty="0"/>
              <a:t> </a:t>
            </a:r>
            <a:r>
              <a:rPr lang="hu-HU" sz="1900" dirty="0" err="1"/>
              <a:t>coarne</a:t>
            </a:r>
            <a:r>
              <a:rPr lang="hu-HU" sz="1900" dirty="0"/>
              <a:t>, </a:t>
            </a:r>
            <a:r>
              <a:rPr lang="hu-HU" sz="1900" dirty="0" err="1"/>
              <a:t>cu</a:t>
            </a:r>
            <a:r>
              <a:rPr lang="hu-HU" sz="1900" dirty="0"/>
              <a:t> </a:t>
            </a:r>
            <a:r>
              <a:rPr lang="hu-HU" sz="1900" dirty="0" err="1"/>
              <a:t>coarne</a:t>
            </a:r>
            <a:r>
              <a:rPr lang="hu-HU" sz="1900" dirty="0"/>
              <a:t> </a:t>
            </a:r>
            <a:r>
              <a:rPr lang="hu-HU" sz="1900" dirty="0" err="1"/>
              <a:t>duble</a:t>
            </a:r>
            <a:r>
              <a:rPr lang="hu-HU" sz="1900" dirty="0"/>
              <a:t>, </a:t>
            </a:r>
            <a:r>
              <a:rPr lang="hu-HU" sz="1900" dirty="0" err="1"/>
              <a:t>jumătăţi</a:t>
            </a:r>
            <a:r>
              <a:rPr lang="hu-HU" sz="1900" dirty="0"/>
              <a:t> de </a:t>
            </a:r>
            <a:r>
              <a:rPr lang="hu-HU" sz="1900" dirty="0" err="1"/>
              <a:t>romburi</a:t>
            </a:r>
            <a:r>
              <a:rPr lang="hu-HU" sz="1900" dirty="0"/>
              <a:t>, </a:t>
            </a:r>
            <a:r>
              <a:rPr lang="hu-HU" sz="1900" dirty="0" err="1"/>
              <a:t>prescuri</a:t>
            </a:r>
            <a:r>
              <a:rPr lang="hu-HU" sz="1900" dirty="0"/>
              <a:t>. </a:t>
            </a:r>
            <a:br>
              <a:rPr lang="hu-HU" sz="1900" dirty="0"/>
            </a:br>
            <a:r>
              <a:rPr lang="hu-HU" sz="1900" dirty="0"/>
              <a:t>A díszítésben a román ornamentikában a sima vonalból alakult ki a törtvonal, a cikkcakk és a hullámvonal.</a:t>
            </a:r>
            <a:br>
              <a:rPr lang="hu-HU" sz="1900" dirty="0"/>
            </a:br>
            <a:r>
              <a:rPr lang="hu-HU" sz="1900" dirty="0"/>
              <a:t>A keresztezett vonalakból születtek a „villa”, a „kerék” és a „csillag” motívumok.</a:t>
            </a:r>
            <a:br>
              <a:rPr lang="hu-HU" sz="1900" dirty="0"/>
            </a:br>
            <a:r>
              <a:rPr lang="hu-HU" sz="1900" dirty="0"/>
              <a:t>A sima és a törtvonal kombinálásából jöttek létre a „fűrészfog”, „farkasfog”, „székecske”, „vetélő” motívumok stb.</a:t>
            </a:r>
            <a:br>
              <a:rPr lang="hu-HU" sz="1900" dirty="0"/>
            </a:br>
            <a:r>
              <a:rPr lang="hu-HU" sz="1900" dirty="0"/>
              <a:t>A törtvonalak további kombinálásával gazdag rombuszformák születtek: lépcsőzetes, koncentrikus, fogazott, bevésett, horgos, szarvas, kettős szarvas, félrombusz és „</a:t>
            </a:r>
            <a:r>
              <a:rPr lang="hu-HU" sz="1900" dirty="0" err="1"/>
              <a:t>prescura</a:t>
            </a:r>
            <a:r>
              <a:rPr lang="hu-HU" sz="1900" dirty="0"/>
              <a:t>” (kenyérpecsét) alakzatok.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6350" indent="-6350">
              <a:buNone/>
            </a:pPr>
            <a:r>
              <a:rPr lang="hu-HU" dirty="0" err="1"/>
              <a:t>Alături</a:t>
            </a:r>
            <a:r>
              <a:rPr lang="hu-HU" dirty="0"/>
              <a:t> de </a:t>
            </a:r>
            <a:r>
              <a:rPr lang="hu-HU" dirty="0" err="1"/>
              <a:t>formele</a:t>
            </a:r>
            <a:r>
              <a:rPr lang="hu-HU" dirty="0"/>
              <a:t> </a:t>
            </a:r>
            <a:r>
              <a:rPr lang="hu-HU" dirty="0" err="1"/>
              <a:t>geometrice</a:t>
            </a:r>
            <a:r>
              <a:rPr lang="hu-HU" dirty="0"/>
              <a:t>, </a:t>
            </a:r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dirty="0" err="1"/>
              <a:t>suprafaţa</a:t>
            </a:r>
            <a:r>
              <a:rPr lang="hu-HU" dirty="0"/>
              <a:t> </a:t>
            </a:r>
            <a:r>
              <a:rPr lang="hu-HU" dirty="0" err="1"/>
              <a:t>textilelor</a:t>
            </a:r>
            <a:r>
              <a:rPr lang="hu-HU" dirty="0"/>
              <a:t>, mai </a:t>
            </a:r>
            <a:r>
              <a:rPr lang="hu-HU" dirty="0" err="1"/>
              <a:t>cu</a:t>
            </a:r>
            <a:r>
              <a:rPr lang="hu-HU" dirty="0"/>
              <a:t> </a:t>
            </a:r>
            <a:r>
              <a:rPr lang="hu-HU" dirty="0" err="1"/>
              <a:t>seamă</a:t>
            </a:r>
            <a:r>
              <a:rPr lang="hu-HU" dirty="0"/>
              <a:t> </a:t>
            </a:r>
            <a:r>
              <a:rPr lang="hu-HU" dirty="0" err="1"/>
              <a:t>pe</a:t>
            </a:r>
            <a:r>
              <a:rPr lang="hu-HU" dirty="0"/>
              <a:t> </a:t>
            </a:r>
            <a:r>
              <a:rPr lang="hu-HU" dirty="0" err="1"/>
              <a:t>muchia</a:t>
            </a:r>
            <a:r>
              <a:rPr lang="hu-HU" dirty="0"/>
              <a:t> </a:t>
            </a:r>
            <a:r>
              <a:rPr lang="hu-HU" dirty="0" err="1"/>
              <a:t>mai</a:t>
            </a:r>
            <a:r>
              <a:rPr lang="hu-HU" dirty="0"/>
              <a:t> </a:t>
            </a:r>
            <a:r>
              <a:rPr lang="hu-HU" dirty="0" err="1"/>
              <a:t>îngustă</a:t>
            </a:r>
            <a:r>
              <a:rPr lang="hu-HU" dirty="0"/>
              <a:t>, au fost </a:t>
            </a:r>
            <a:r>
              <a:rPr lang="hu-HU" dirty="0" err="1"/>
              <a:t>aplicate</a:t>
            </a:r>
            <a:r>
              <a:rPr lang="hu-HU" dirty="0"/>
              <a:t>:</a:t>
            </a:r>
          </a:p>
          <a:p>
            <a:r>
              <a:rPr lang="hu-HU" dirty="0"/>
              <a:t> </a:t>
            </a:r>
            <a:r>
              <a:rPr lang="hu-HU" b="1" i="1" dirty="0" err="1"/>
              <a:t>motive</a:t>
            </a:r>
            <a:r>
              <a:rPr lang="hu-HU" b="1" i="1" dirty="0"/>
              <a:t> </a:t>
            </a:r>
            <a:r>
              <a:rPr lang="hu-HU" b="1" i="1" dirty="0" err="1"/>
              <a:t>cosmice</a:t>
            </a:r>
            <a:r>
              <a:rPr lang="hu-HU" dirty="0"/>
              <a:t> (</a:t>
            </a:r>
            <a:r>
              <a:rPr lang="hu-HU" dirty="0" err="1"/>
              <a:t>simboluri</a:t>
            </a:r>
            <a:r>
              <a:rPr lang="hu-HU" dirty="0"/>
              <a:t> </a:t>
            </a:r>
            <a:r>
              <a:rPr lang="hu-HU" dirty="0" err="1"/>
              <a:t>ale</a:t>
            </a:r>
            <a:r>
              <a:rPr lang="hu-HU" dirty="0"/>
              <a:t> </a:t>
            </a:r>
            <a:r>
              <a:rPr lang="hu-HU" dirty="0" err="1"/>
              <a:t>corpurilor</a:t>
            </a:r>
            <a:r>
              <a:rPr lang="hu-HU" dirty="0"/>
              <a:t> </a:t>
            </a:r>
            <a:r>
              <a:rPr lang="hu-HU" dirty="0" err="1"/>
              <a:t>cereşti</a:t>
            </a:r>
            <a:r>
              <a:rPr lang="hu-HU" dirty="0"/>
              <a:t>),</a:t>
            </a:r>
          </a:p>
          <a:p>
            <a:r>
              <a:rPr lang="hu-HU" dirty="0"/>
              <a:t> </a:t>
            </a:r>
            <a:r>
              <a:rPr lang="hu-HU" b="1" i="1" dirty="0" err="1"/>
              <a:t>fitomorfe</a:t>
            </a:r>
            <a:r>
              <a:rPr lang="hu-HU" dirty="0"/>
              <a:t> (</a:t>
            </a:r>
            <a:r>
              <a:rPr lang="hu-HU" dirty="0" err="1"/>
              <a:t>motive</a:t>
            </a:r>
            <a:r>
              <a:rPr lang="hu-HU" dirty="0"/>
              <a:t> </a:t>
            </a:r>
            <a:r>
              <a:rPr lang="hu-HU" dirty="0" err="1"/>
              <a:t>vegetale</a:t>
            </a:r>
            <a:r>
              <a:rPr lang="hu-HU" dirty="0"/>
              <a:t>, </a:t>
            </a:r>
            <a:r>
              <a:rPr lang="hu-HU" dirty="0" err="1"/>
              <a:t>florale</a:t>
            </a:r>
            <a:r>
              <a:rPr lang="hu-HU" dirty="0"/>
              <a:t> </a:t>
            </a:r>
            <a:r>
              <a:rPr lang="hu-HU" dirty="0" err="1"/>
              <a:t>stilizate</a:t>
            </a:r>
            <a:r>
              <a:rPr lang="hu-HU" dirty="0"/>
              <a:t>), </a:t>
            </a:r>
          </a:p>
          <a:p>
            <a:r>
              <a:rPr lang="hu-HU" b="1" i="1" dirty="0"/>
              <a:t> </a:t>
            </a:r>
            <a:r>
              <a:rPr lang="hu-HU" b="1" i="1" dirty="0" err="1"/>
              <a:t>skeumorfe</a:t>
            </a:r>
            <a:r>
              <a:rPr lang="hu-HU" dirty="0"/>
              <a:t> (</a:t>
            </a:r>
            <a:r>
              <a:rPr lang="hu-HU" dirty="0" err="1"/>
              <a:t>reprezentarea</a:t>
            </a:r>
            <a:r>
              <a:rPr lang="hu-HU" dirty="0"/>
              <a:t> </a:t>
            </a:r>
            <a:r>
              <a:rPr lang="hu-HU" dirty="0" err="1"/>
              <a:t>simbolică</a:t>
            </a:r>
            <a:r>
              <a:rPr lang="hu-HU" dirty="0"/>
              <a:t> a </a:t>
            </a:r>
            <a:r>
              <a:rPr lang="hu-HU" dirty="0" err="1"/>
              <a:t>unor</a:t>
            </a:r>
            <a:r>
              <a:rPr lang="hu-HU" dirty="0"/>
              <a:t> </a:t>
            </a:r>
            <a:r>
              <a:rPr lang="hu-HU" dirty="0" err="1"/>
              <a:t>ocupaţii</a:t>
            </a:r>
            <a:r>
              <a:rPr lang="hu-HU" dirty="0"/>
              <a:t>, </a:t>
            </a:r>
            <a:r>
              <a:rPr lang="hu-HU" dirty="0" err="1"/>
              <a:t>unelte</a:t>
            </a:r>
            <a:r>
              <a:rPr lang="hu-HU" dirty="0"/>
              <a:t>, de ex. </a:t>
            </a:r>
            <a:r>
              <a:rPr lang="hu-HU" dirty="0" err="1"/>
              <a:t>spicul</a:t>
            </a:r>
            <a:r>
              <a:rPr lang="hu-HU" dirty="0"/>
              <a:t>, </a:t>
            </a:r>
            <a:r>
              <a:rPr lang="hu-HU" dirty="0" err="1"/>
              <a:t>cârligul</a:t>
            </a:r>
            <a:r>
              <a:rPr lang="hu-HU" dirty="0"/>
              <a:t>), </a:t>
            </a:r>
          </a:p>
          <a:p>
            <a:r>
              <a:rPr lang="hu-HU" b="1" i="1" dirty="0" err="1"/>
              <a:t>simbolice</a:t>
            </a:r>
            <a:r>
              <a:rPr lang="hu-HU" dirty="0"/>
              <a:t> (</a:t>
            </a:r>
            <a:r>
              <a:rPr lang="hu-HU" dirty="0" err="1"/>
              <a:t>crucea</a:t>
            </a:r>
            <a:r>
              <a:rPr lang="hu-HU" dirty="0"/>
              <a:t>, </a:t>
            </a:r>
            <a:r>
              <a:rPr lang="hu-HU" dirty="0" err="1"/>
              <a:t>pistornicul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A geometrikus formák mellett a textíliák szélén gyakran megjelentek: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/>
              <a:t>kozmikus motívumok</a:t>
            </a:r>
            <a:r>
              <a:rPr lang="hu-HU" dirty="0"/>
              <a:t> (égi testek szimbólumai),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/>
              <a:t>növényi motívumok</a:t>
            </a:r>
            <a:r>
              <a:rPr lang="hu-HU" dirty="0"/>
              <a:t> (stilizált virágok, levelek),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/>
              <a:t>szerszámokat idéző motívumok</a:t>
            </a:r>
            <a:r>
              <a:rPr lang="hu-HU" dirty="0"/>
              <a:t> (pl. kalász, kampó),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/>
              <a:t>vallási-szimbolikus motívumok</a:t>
            </a:r>
            <a:r>
              <a:rPr lang="hu-HU" dirty="0"/>
              <a:t> (kereszt, pecsétnyomó/</a:t>
            </a:r>
            <a:r>
              <a:rPr lang="hu-HU" dirty="0" err="1"/>
              <a:t>pisztornic</a:t>
            </a:r>
            <a:r>
              <a:rPr lang="hu-HU" dirty="0"/>
              <a:t>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335</TotalTime>
  <Words>3282</Words>
  <Application>Microsoft Office PowerPoint</Application>
  <PresentationFormat>Diavetítés a képernyőre (4:3 oldalarány)</PresentationFormat>
  <Paragraphs>121</Paragraphs>
  <Slides>43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8" baseType="lpstr">
      <vt:lpstr>Arial</vt:lpstr>
      <vt:lpstr>Calibri</vt:lpstr>
      <vt:lpstr>Constantia</vt:lpstr>
      <vt:lpstr>Wingdings 2</vt:lpstr>
      <vt:lpstr>Áramlás</vt:lpstr>
      <vt:lpstr>  Pe meleagurile românilor din Ungaria Etnografie și folclor/  A magyarországi románok néprajza és folklórja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Pe meleagurile românilor din Ungaria Etnografie și folclor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Gurzău Czeglédi – Emilia Martin Cultura populară a românilor  din Ungaria</dc:title>
  <dc:creator>LiA</dc:creator>
  <cp:lastModifiedBy>Margit</cp:lastModifiedBy>
  <cp:revision>53</cp:revision>
  <cp:lastPrinted>2025-10-30T11:50:51Z</cp:lastPrinted>
  <dcterms:created xsi:type="dcterms:W3CDTF">2015-09-23T18:23:43Z</dcterms:created>
  <dcterms:modified xsi:type="dcterms:W3CDTF">2025-10-30T11:55:59Z</dcterms:modified>
</cp:coreProperties>
</file>